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ti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7"/>
  </p:notesMasterIdLst>
  <p:handoutMasterIdLst>
    <p:handoutMasterId r:id="rId28"/>
  </p:handoutMasterIdLst>
  <p:sldIdLst>
    <p:sldId id="577" r:id="rId2"/>
    <p:sldId id="578" r:id="rId3"/>
    <p:sldId id="580" r:id="rId4"/>
    <p:sldId id="581" r:id="rId5"/>
    <p:sldId id="582" r:id="rId6"/>
    <p:sldId id="583" r:id="rId7"/>
    <p:sldId id="584" r:id="rId8"/>
    <p:sldId id="585" r:id="rId9"/>
    <p:sldId id="586" r:id="rId10"/>
    <p:sldId id="587" r:id="rId11"/>
    <p:sldId id="588" r:id="rId12"/>
    <p:sldId id="589" r:id="rId13"/>
    <p:sldId id="590" r:id="rId14"/>
    <p:sldId id="591" r:id="rId15"/>
    <p:sldId id="592" r:id="rId16"/>
    <p:sldId id="593" r:id="rId17"/>
    <p:sldId id="594" r:id="rId18"/>
    <p:sldId id="595" r:id="rId19"/>
    <p:sldId id="596" r:id="rId20"/>
    <p:sldId id="597" r:id="rId21"/>
    <p:sldId id="598" r:id="rId22"/>
    <p:sldId id="599" r:id="rId23"/>
    <p:sldId id="600" r:id="rId24"/>
    <p:sldId id="601" r:id="rId25"/>
    <p:sldId id="602" r:id="rId2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626947"/>
    <a:srgbClr val="3366FF"/>
    <a:srgbClr val="CCFF99"/>
    <a:srgbClr val="336600"/>
    <a:srgbClr val="BBE0E3"/>
    <a:srgbClr val="FFCC00"/>
    <a:srgbClr val="990033"/>
    <a:srgbClr val="A50021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63" autoAdjust="0"/>
    <p:restoredTop sz="91908" autoAdjust="0"/>
  </p:normalViewPr>
  <p:slideViewPr>
    <p:cSldViewPr snapToGrid="0">
      <p:cViewPr varScale="1">
        <p:scale>
          <a:sx n="102" d="100"/>
          <a:sy n="102" d="100"/>
        </p:scale>
        <p:origin x="187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48"/>
    </p:cViewPr>
  </p:sorterViewPr>
  <p:notesViewPr>
    <p:cSldViewPr snapToGrid="0">
      <p:cViewPr varScale="1">
        <p:scale>
          <a:sx n="56" d="100"/>
          <a:sy n="56" d="100"/>
        </p:scale>
        <p:origin x="-1932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rzendehdel\Google%20Drive\CAD%20paper\Examples\ThreeHoleBracket\Pareto\Pareto%203Hole%20C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rzendehdel\Google%20Drive\CAD%20paper\Examples\ThreeHoleBracket\Pareto\Pareto%203Hole%20C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85466101164335"/>
          <c:y val="0.38552564651406329"/>
          <c:w val="0.80014203147947072"/>
          <c:h val="0.41784111822296249"/>
        </c:manualLayout>
      </c:layout>
      <c:lineChart>
        <c:grouping val="standar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Unconstrained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rgbClr val="92D050"/>
              </a:solidFill>
              <a:ln w="19050">
                <a:solidFill>
                  <a:srgbClr val="FF0000"/>
                </a:solidFill>
              </a:ln>
              <a:effectLst/>
            </c:spPr>
          </c:marker>
          <c:cat>
            <c:numRef>
              <c:f>Sheet1!$A$3:$A$24</c:f>
              <c:numCache>
                <c:formatCode>General</c:formatCode>
                <c:ptCount val="22"/>
                <c:pt idx="0">
                  <c:v>0.5</c:v>
                </c:pt>
                <c:pt idx="1">
                  <c:v>0.52</c:v>
                </c:pt>
                <c:pt idx="2">
                  <c:v>0.54</c:v>
                </c:pt>
                <c:pt idx="3">
                  <c:v>0.56000000000000005</c:v>
                </c:pt>
                <c:pt idx="4">
                  <c:v>0.57999999999999996</c:v>
                </c:pt>
                <c:pt idx="5">
                  <c:v>0.6</c:v>
                </c:pt>
                <c:pt idx="6">
                  <c:v>0.63</c:v>
                </c:pt>
                <c:pt idx="7">
                  <c:v>0.65</c:v>
                </c:pt>
                <c:pt idx="8">
                  <c:v>0.68</c:v>
                </c:pt>
                <c:pt idx="9">
                  <c:v>0.7</c:v>
                </c:pt>
                <c:pt idx="10">
                  <c:v>0.72</c:v>
                </c:pt>
                <c:pt idx="11">
                  <c:v>0.75</c:v>
                </c:pt>
                <c:pt idx="12">
                  <c:v>0.77</c:v>
                </c:pt>
                <c:pt idx="13">
                  <c:v>0.8</c:v>
                </c:pt>
                <c:pt idx="14">
                  <c:v>0.82</c:v>
                </c:pt>
                <c:pt idx="15">
                  <c:v>0.85</c:v>
                </c:pt>
                <c:pt idx="16">
                  <c:v>0.87</c:v>
                </c:pt>
                <c:pt idx="17">
                  <c:v>0.9</c:v>
                </c:pt>
                <c:pt idx="18">
                  <c:v>0.92</c:v>
                </c:pt>
                <c:pt idx="19">
                  <c:v>0.95</c:v>
                </c:pt>
                <c:pt idx="20">
                  <c:v>0.97</c:v>
                </c:pt>
                <c:pt idx="21">
                  <c:v>1</c:v>
                </c:pt>
              </c:numCache>
            </c:numRef>
          </c:cat>
          <c:val>
            <c:numRef>
              <c:f>Sheet1!$C$3:$C$24</c:f>
              <c:numCache>
                <c:formatCode>General</c:formatCode>
                <c:ptCount val="22"/>
                <c:pt idx="0">
                  <c:v>1.29</c:v>
                </c:pt>
                <c:pt idx="1">
                  <c:v>1.24</c:v>
                </c:pt>
                <c:pt idx="2">
                  <c:v>1.2</c:v>
                </c:pt>
                <c:pt idx="3">
                  <c:v>1.1599999999999999</c:v>
                </c:pt>
                <c:pt idx="4">
                  <c:v>1.1299999999999999</c:v>
                </c:pt>
                <c:pt idx="5">
                  <c:v>1.1000000000000001</c:v>
                </c:pt>
                <c:pt idx="6">
                  <c:v>1.08</c:v>
                </c:pt>
                <c:pt idx="7">
                  <c:v>1.06</c:v>
                </c:pt>
                <c:pt idx="8">
                  <c:v>1.0449999999999999</c:v>
                </c:pt>
                <c:pt idx="9">
                  <c:v>1.03</c:v>
                </c:pt>
                <c:pt idx="10">
                  <c:v>1.0249999999999999</c:v>
                </c:pt>
                <c:pt idx="11">
                  <c:v>1.02</c:v>
                </c:pt>
                <c:pt idx="12">
                  <c:v>1.016</c:v>
                </c:pt>
                <c:pt idx="13">
                  <c:v>1.0129999999999999</c:v>
                </c:pt>
                <c:pt idx="14">
                  <c:v>1.0089999999999999</c:v>
                </c:pt>
                <c:pt idx="15">
                  <c:v>1.0049999999999999</c:v>
                </c:pt>
                <c:pt idx="16">
                  <c:v>1.004</c:v>
                </c:pt>
                <c:pt idx="17">
                  <c:v>1.0029999999999999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199-49E5-A4A3-F663D12697D1}"/>
            </c:ext>
          </c:extLst>
        </c:ser>
        <c:ser>
          <c:idx val="2"/>
          <c:order val="1"/>
          <c:tx>
            <c:strRef>
              <c:f>Sheet1!$A$56</c:f>
              <c:strCache>
                <c:ptCount val="1"/>
                <c:pt idx="0">
                  <c:v>Constrained(eta=0.50)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triangle"/>
            <c:size val="7"/>
            <c:spPr>
              <a:solidFill>
                <a:srgbClr val="FFC000"/>
              </a:solidFill>
              <a:ln w="19050">
                <a:solidFill>
                  <a:srgbClr val="00B0F0"/>
                </a:solidFill>
              </a:ln>
              <a:effectLst/>
            </c:spPr>
          </c:marker>
          <c:cat>
            <c:numRef>
              <c:f>Sheet1!$A$3:$A$24</c:f>
              <c:numCache>
                <c:formatCode>General</c:formatCode>
                <c:ptCount val="22"/>
                <c:pt idx="0">
                  <c:v>0.5</c:v>
                </c:pt>
                <c:pt idx="1">
                  <c:v>0.52</c:v>
                </c:pt>
                <c:pt idx="2">
                  <c:v>0.54</c:v>
                </c:pt>
                <c:pt idx="3">
                  <c:v>0.56000000000000005</c:v>
                </c:pt>
                <c:pt idx="4">
                  <c:v>0.57999999999999996</c:v>
                </c:pt>
                <c:pt idx="5">
                  <c:v>0.6</c:v>
                </c:pt>
                <c:pt idx="6">
                  <c:v>0.63</c:v>
                </c:pt>
                <c:pt idx="7">
                  <c:v>0.65</c:v>
                </c:pt>
                <c:pt idx="8">
                  <c:v>0.68</c:v>
                </c:pt>
                <c:pt idx="9">
                  <c:v>0.7</c:v>
                </c:pt>
                <c:pt idx="10">
                  <c:v>0.72</c:v>
                </c:pt>
                <c:pt idx="11">
                  <c:v>0.75</c:v>
                </c:pt>
                <c:pt idx="12">
                  <c:v>0.77</c:v>
                </c:pt>
                <c:pt idx="13">
                  <c:v>0.8</c:v>
                </c:pt>
                <c:pt idx="14">
                  <c:v>0.82</c:v>
                </c:pt>
                <c:pt idx="15">
                  <c:v>0.85</c:v>
                </c:pt>
                <c:pt idx="16">
                  <c:v>0.87</c:v>
                </c:pt>
                <c:pt idx="17">
                  <c:v>0.9</c:v>
                </c:pt>
                <c:pt idx="18">
                  <c:v>0.92</c:v>
                </c:pt>
                <c:pt idx="19">
                  <c:v>0.95</c:v>
                </c:pt>
                <c:pt idx="20">
                  <c:v>0.97</c:v>
                </c:pt>
                <c:pt idx="21">
                  <c:v>1</c:v>
                </c:pt>
              </c:numCache>
            </c:numRef>
          </c:cat>
          <c:val>
            <c:numRef>
              <c:f>Sheet1!$C$58:$C$79</c:f>
              <c:numCache>
                <c:formatCode>General</c:formatCode>
                <c:ptCount val="22"/>
                <c:pt idx="0">
                  <c:v>1.58</c:v>
                </c:pt>
                <c:pt idx="1">
                  <c:v>1.51</c:v>
                </c:pt>
                <c:pt idx="2">
                  <c:v>1.46</c:v>
                </c:pt>
                <c:pt idx="3">
                  <c:v>1.42</c:v>
                </c:pt>
                <c:pt idx="4">
                  <c:v>1.385</c:v>
                </c:pt>
                <c:pt idx="5">
                  <c:v>1.35</c:v>
                </c:pt>
                <c:pt idx="6">
                  <c:v>1.32</c:v>
                </c:pt>
                <c:pt idx="7">
                  <c:v>1.28</c:v>
                </c:pt>
                <c:pt idx="8">
                  <c:v>1.25</c:v>
                </c:pt>
                <c:pt idx="9">
                  <c:v>1.22</c:v>
                </c:pt>
                <c:pt idx="10">
                  <c:v>1.19</c:v>
                </c:pt>
                <c:pt idx="11">
                  <c:v>1.1599999999999999</c:v>
                </c:pt>
                <c:pt idx="12">
                  <c:v>1.1299999999999999</c:v>
                </c:pt>
                <c:pt idx="13">
                  <c:v>1.0900000000000001</c:v>
                </c:pt>
                <c:pt idx="14">
                  <c:v>1.06</c:v>
                </c:pt>
                <c:pt idx="15">
                  <c:v>1.04</c:v>
                </c:pt>
                <c:pt idx="16">
                  <c:v>1.02</c:v>
                </c:pt>
                <c:pt idx="17">
                  <c:v>1.01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199-49E5-A4A3-F663D12697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6729616"/>
        <c:axId val="366730008"/>
      </c:lineChart>
      <c:catAx>
        <c:axId val="3667296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chemeClr val="bg1"/>
                    </a:solidFill>
                  </a:rPr>
                  <a:t>Volume Fraction</a:t>
                </a:r>
              </a:p>
            </c:rich>
          </c:tx>
          <c:layout>
            <c:manualLayout>
              <c:xMode val="edge"/>
              <c:yMode val="edge"/>
              <c:x val="0.4316646660666093"/>
              <c:y val="0.905277220371177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6730008"/>
        <c:crosses val="autoZero"/>
        <c:auto val="1"/>
        <c:lblAlgn val="ctr"/>
        <c:lblOffset val="100"/>
        <c:tickLblSkip val="4"/>
        <c:noMultiLvlLbl val="0"/>
      </c:catAx>
      <c:valAx>
        <c:axId val="366730008"/>
        <c:scaling>
          <c:orientation val="minMax"/>
          <c:max val="1.6"/>
          <c:min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chemeClr val="bg1"/>
                    </a:solidFill>
                  </a:rPr>
                  <a:t>Relative</a:t>
                </a:r>
                <a:r>
                  <a:rPr lang="en-US" sz="1400" baseline="0" dirty="0">
                    <a:solidFill>
                      <a:schemeClr val="bg1"/>
                    </a:solidFill>
                  </a:rPr>
                  <a:t> Compliance</a:t>
                </a:r>
                <a:endParaRPr lang="en-US" sz="1400" dirty="0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2.3515391618381187E-2"/>
              <c:y val="0.31431604207172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6729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512641314611343"/>
          <c:y val="1.2506031536207045E-2"/>
          <c:w val="0.33190102144677613"/>
          <c:h val="0.132934282243312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7030A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rgbClr val="7030A0"/>
      </a:solidFill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554190839738269"/>
          <c:y val="0.29591296063956252"/>
          <c:w val="0.81334097361210156"/>
          <c:h val="0.49060042521932612"/>
        </c:manualLayout>
      </c:layout>
      <c:lineChart>
        <c:grouping val="standar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Unconstrained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rgbClr val="92D050"/>
              </a:solidFill>
              <a:ln w="19050">
                <a:solidFill>
                  <a:srgbClr val="FF0000"/>
                </a:solidFill>
              </a:ln>
              <a:effectLst/>
            </c:spPr>
          </c:marker>
          <c:cat>
            <c:numRef>
              <c:f>Sheet1!$A$3:$A$24</c:f>
              <c:numCache>
                <c:formatCode>General</c:formatCode>
                <c:ptCount val="22"/>
                <c:pt idx="0">
                  <c:v>0.5</c:v>
                </c:pt>
                <c:pt idx="1">
                  <c:v>0.52</c:v>
                </c:pt>
                <c:pt idx="2">
                  <c:v>0.54</c:v>
                </c:pt>
                <c:pt idx="3">
                  <c:v>0.56000000000000005</c:v>
                </c:pt>
                <c:pt idx="4">
                  <c:v>0.57999999999999996</c:v>
                </c:pt>
                <c:pt idx="5">
                  <c:v>0.6</c:v>
                </c:pt>
                <c:pt idx="6">
                  <c:v>0.63</c:v>
                </c:pt>
                <c:pt idx="7">
                  <c:v>0.65</c:v>
                </c:pt>
                <c:pt idx="8">
                  <c:v>0.68</c:v>
                </c:pt>
                <c:pt idx="9">
                  <c:v>0.7</c:v>
                </c:pt>
                <c:pt idx="10">
                  <c:v>0.72</c:v>
                </c:pt>
                <c:pt idx="11">
                  <c:v>0.75</c:v>
                </c:pt>
                <c:pt idx="12">
                  <c:v>0.77</c:v>
                </c:pt>
                <c:pt idx="13">
                  <c:v>0.8</c:v>
                </c:pt>
                <c:pt idx="14">
                  <c:v>0.82</c:v>
                </c:pt>
                <c:pt idx="15">
                  <c:v>0.85</c:v>
                </c:pt>
                <c:pt idx="16">
                  <c:v>0.87</c:v>
                </c:pt>
                <c:pt idx="17">
                  <c:v>0.9</c:v>
                </c:pt>
                <c:pt idx="18">
                  <c:v>0.92</c:v>
                </c:pt>
                <c:pt idx="19">
                  <c:v>0.95</c:v>
                </c:pt>
                <c:pt idx="20">
                  <c:v>0.97</c:v>
                </c:pt>
                <c:pt idx="21">
                  <c:v>1</c:v>
                </c:pt>
              </c:numCache>
            </c:numRef>
          </c:cat>
          <c:val>
            <c:numRef>
              <c:f>Sheet1!$B$3:$B$24</c:f>
              <c:numCache>
                <c:formatCode>General</c:formatCode>
                <c:ptCount val="22"/>
                <c:pt idx="0">
                  <c:v>5.0599999999999996</c:v>
                </c:pt>
                <c:pt idx="1">
                  <c:v>4.6900000000000004</c:v>
                </c:pt>
                <c:pt idx="2">
                  <c:v>4.18</c:v>
                </c:pt>
                <c:pt idx="3">
                  <c:v>3.67</c:v>
                </c:pt>
                <c:pt idx="4">
                  <c:v>3.46</c:v>
                </c:pt>
                <c:pt idx="5">
                  <c:v>3.03</c:v>
                </c:pt>
                <c:pt idx="6">
                  <c:v>2.8</c:v>
                </c:pt>
                <c:pt idx="7">
                  <c:v>2.7</c:v>
                </c:pt>
                <c:pt idx="8">
                  <c:v>2.64</c:v>
                </c:pt>
                <c:pt idx="9">
                  <c:v>1.61</c:v>
                </c:pt>
                <c:pt idx="10">
                  <c:v>1.32</c:v>
                </c:pt>
                <c:pt idx="11">
                  <c:v>0.9</c:v>
                </c:pt>
                <c:pt idx="12">
                  <c:v>0.9</c:v>
                </c:pt>
                <c:pt idx="13">
                  <c:v>0.9</c:v>
                </c:pt>
                <c:pt idx="14">
                  <c:v>1.41</c:v>
                </c:pt>
                <c:pt idx="15">
                  <c:v>1.46</c:v>
                </c:pt>
                <c:pt idx="16">
                  <c:v>1.41</c:v>
                </c:pt>
                <c:pt idx="17">
                  <c:v>1.03</c:v>
                </c:pt>
                <c:pt idx="18">
                  <c:v>0.79</c:v>
                </c:pt>
                <c:pt idx="19">
                  <c:v>0.79</c:v>
                </c:pt>
                <c:pt idx="20">
                  <c:v>0.79</c:v>
                </c:pt>
                <c:pt idx="21">
                  <c:v>0.79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1AD-4386-8942-552398D88FB5}"/>
            </c:ext>
          </c:extLst>
        </c:ser>
        <c:ser>
          <c:idx val="2"/>
          <c:order val="1"/>
          <c:tx>
            <c:strRef>
              <c:f>Sheet1!$A$56</c:f>
              <c:strCache>
                <c:ptCount val="1"/>
                <c:pt idx="0">
                  <c:v>Constrained(eta=0.50)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triangle"/>
            <c:size val="7"/>
            <c:spPr>
              <a:solidFill>
                <a:srgbClr val="FFC000"/>
              </a:solidFill>
              <a:ln w="19050">
                <a:solidFill>
                  <a:srgbClr val="00B0F0"/>
                </a:solidFill>
              </a:ln>
              <a:effectLst/>
            </c:spPr>
          </c:marker>
          <c:cat>
            <c:numRef>
              <c:f>Sheet1!$A$3:$A$24</c:f>
              <c:numCache>
                <c:formatCode>General</c:formatCode>
                <c:ptCount val="22"/>
                <c:pt idx="0">
                  <c:v>0.5</c:v>
                </c:pt>
                <c:pt idx="1">
                  <c:v>0.52</c:v>
                </c:pt>
                <c:pt idx="2">
                  <c:v>0.54</c:v>
                </c:pt>
                <c:pt idx="3">
                  <c:v>0.56000000000000005</c:v>
                </c:pt>
                <c:pt idx="4">
                  <c:v>0.57999999999999996</c:v>
                </c:pt>
                <c:pt idx="5">
                  <c:v>0.6</c:v>
                </c:pt>
                <c:pt idx="6">
                  <c:v>0.63</c:v>
                </c:pt>
                <c:pt idx="7">
                  <c:v>0.65</c:v>
                </c:pt>
                <c:pt idx="8">
                  <c:v>0.68</c:v>
                </c:pt>
                <c:pt idx="9">
                  <c:v>0.7</c:v>
                </c:pt>
                <c:pt idx="10">
                  <c:v>0.72</c:v>
                </c:pt>
                <c:pt idx="11">
                  <c:v>0.75</c:v>
                </c:pt>
                <c:pt idx="12">
                  <c:v>0.77</c:v>
                </c:pt>
                <c:pt idx="13">
                  <c:v>0.8</c:v>
                </c:pt>
                <c:pt idx="14">
                  <c:v>0.82</c:v>
                </c:pt>
                <c:pt idx="15">
                  <c:v>0.85</c:v>
                </c:pt>
                <c:pt idx="16">
                  <c:v>0.87</c:v>
                </c:pt>
                <c:pt idx="17">
                  <c:v>0.9</c:v>
                </c:pt>
                <c:pt idx="18">
                  <c:v>0.92</c:v>
                </c:pt>
                <c:pt idx="19">
                  <c:v>0.95</c:v>
                </c:pt>
                <c:pt idx="20">
                  <c:v>0.97</c:v>
                </c:pt>
                <c:pt idx="21">
                  <c:v>1</c:v>
                </c:pt>
              </c:numCache>
            </c:numRef>
          </c:cat>
          <c:val>
            <c:numRef>
              <c:f>Sheet1!$B$58:$B$79</c:f>
              <c:numCache>
                <c:formatCode>General</c:formatCode>
                <c:ptCount val="22"/>
                <c:pt idx="0">
                  <c:v>2.4300000000000002</c:v>
                </c:pt>
                <c:pt idx="1">
                  <c:v>2.04</c:v>
                </c:pt>
                <c:pt idx="2">
                  <c:v>2.06</c:v>
                </c:pt>
                <c:pt idx="3">
                  <c:v>1.63</c:v>
                </c:pt>
                <c:pt idx="4">
                  <c:v>1.1399999999999999</c:v>
                </c:pt>
                <c:pt idx="5">
                  <c:v>1.03</c:v>
                </c:pt>
                <c:pt idx="6">
                  <c:v>0.91</c:v>
                </c:pt>
                <c:pt idx="7">
                  <c:v>0.79</c:v>
                </c:pt>
                <c:pt idx="8">
                  <c:v>0.79</c:v>
                </c:pt>
                <c:pt idx="9">
                  <c:v>0.79</c:v>
                </c:pt>
                <c:pt idx="10">
                  <c:v>0.79</c:v>
                </c:pt>
                <c:pt idx="11">
                  <c:v>0.79</c:v>
                </c:pt>
                <c:pt idx="12">
                  <c:v>0.83</c:v>
                </c:pt>
                <c:pt idx="13">
                  <c:v>0.79</c:v>
                </c:pt>
                <c:pt idx="14">
                  <c:v>0.79</c:v>
                </c:pt>
                <c:pt idx="15">
                  <c:v>0.79</c:v>
                </c:pt>
                <c:pt idx="16">
                  <c:v>0.79</c:v>
                </c:pt>
                <c:pt idx="17">
                  <c:v>0.79</c:v>
                </c:pt>
                <c:pt idx="18">
                  <c:v>0.79</c:v>
                </c:pt>
                <c:pt idx="19">
                  <c:v>0.79</c:v>
                </c:pt>
                <c:pt idx="20">
                  <c:v>0.79</c:v>
                </c:pt>
                <c:pt idx="21">
                  <c:v>0.79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1AD-4386-8942-552398D88F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6698256"/>
        <c:axId val="366671992"/>
      </c:lineChart>
      <c:catAx>
        <c:axId val="3666982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bg1"/>
                    </a:solidFill>
                  </a:rPr>
                  <a:t>Volume Fraction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6671992"/>
        <c:crosses val="autoZero"/>
        <c:auto val="1"/>
        <c:lblAlgn val="ctr"/>
        <c:lblOffset val="100"/>
        <c:tickLblSkip val="4"/>
        <c:noMultiLvlLbl val="0"/>
      </c:catAx>
      <c:valAx>
        <c:axId val="366671992"/>
        <c:scaling>
          <c:orientation val="minMax"/>
          <c:max val="5.2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Support Volume (cm^3)</a:t>
                </a:r>
              </a:p>
            </c:rich>
          </c:tx>
          <c:layout>
            <c:manualLayout>
              <c:xMode val="edge"/>
              <c:yMode val="edge"/>
              <c:x val="3.0829962450450464E-2"/>
              <c:y val="0.188004830290739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6698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588402716516801"/>
          <c:y val="3.6431122666088313E-2"/>
          <c:w val="0.33754974280525546"/>
          <c:h val="0.173704957715346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030A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solidFill>
        <a:schemeClr val="tx1"/>
      </a:solidFill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2.wmf"/><Relationship Id="rId3" Type="http://schemas.openxmlformats.org/officeDocument/2006/relationships/image" Target="../media/image87.wmf"/><Relationship Id="rId7" Type="http://schemas.openxmlformats.org/officeDocument/2006/relationships/image" Target="../media/image91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Relationship Id="rId6" Type="http://schemas.openxmlformats.org/officeDocument/2006/relationships/image" Target="../media/image90.wmf"/><Relationship Id="rId5" Type="http://schemas.openxmlformats.org/officeDocument/2006/relationships/image" Target="../media/image89.wmf"/><Relationship Id="rId4" Type="http://schemas.openxmlformats.org/officeDocument/2006/relationships/image" Target="../media/image8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7" Type="http://schemas.openxmlformats.org/officeDocument/2006/relationships/image" Target="../media/image29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3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5" Type="http://schemas.openxmlformats.org/officeDocument/2006/relationships/image" Target="../media/image54.wmf"/><Relationship Id="rId4" Type="http://schemas.openxmlformats.org/officeDocument/2006/relationships/image" Target="../media/image5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7" Type="http://schemas.openxmlformats.org/officeDocument/2006/relationships/image" Target="../media/image65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Relationship Id="rId6" Type="http://schemas.openxmlformats.org/officeDocument/2006/relationships/image" Target="../media/image58.wmf"/><Relationship Id="rId5" Type="http://schemas.openxmlformats.org/officeDocument/2006/relationships/image" Target="../media/image64.wmf"/><Relationship Id="rId4" Type="http://schemas.openxmlformats.org/officeDocument/2006/relationships/image" Target="../media/image6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7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7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3AA550B2-7C52-4093-98F4-AEDF810126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909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24426504-9ACB-4A09-8698-8580701B38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111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668" y="4560570"/>
            <a:ext cx="5367867" cy="43188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25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689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537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94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1245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6375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177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5631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6650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6953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381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0892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6246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8112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8960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685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423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709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583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580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628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389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961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425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43002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0480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3218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1F56D-CC40-47C3-896C-90CF71511257}" type="slidenum">
              <a:rPr lang="en-US"/>
              <a:pPr>
                <a:defRPr/>
              </a:pPr>
              <a:t>‹#›</a:t>
            </a:fld>
            <a:r>
              <a:rPr lang="en-US"/>
              <a:t>1/22</a:t>
            </a:r>
          </a:p>
        </p:txBody>
      </p:sp>
    </p:spTree>
    <p:extLst>
      <p:ext uri="{BB962C8B-B14F-4D97-AF65-F5344CB8AC3E}">
        <p14:creationId xmlns:p14="http://schemas.microsoft.com/office/powerpoint/2010/main" val="533784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DAFC6-B405-4EE6-8489-89028EB7BDFD}" type="slidenum">
              <a:rPr lang="en-US"/>
              <a:pPr>
                <a:defRPr/>
              </a:pPr>
              <a:t>‹#›</a:t>
            </a:fld>
            <a:r>
              <a:rPr lang="en-US"/>
              <a:t>1/22</a:t>
            </a:r>
          </a:p>
        </p:txBody>
      </p:sp>
    </p:spTree>
    <p:extLst>
      <p:ext uri="{BB962C8B-B14F-4D97-AF65-F5344CB8AC3E}">
        <p14:creationId xmlns:p14="http://schemas.microsoft.com/office/powerpoint/2010/main" val="735849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2"/>
            <a:ext cx="8229600" cy="5032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4038600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62400"/>
            <a:ext cx="4038600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CD459-D0B6-44AE-9F07-74B010330154}" type="slidenum">
              <a:rPr lang="en-US"/>
              <a:pPr>
                <a:defRPr/>
              </a:pPr>
              <a:t>‹#›</a:t>
            </a:fld>
            <a:r>
              <a:rPr lang="en-US"/>
              <a:t>1/22</a:t>
            </a:r>
          </a:p>
        </p:txBody>
      </p:sp>
    </p:spTree>
    <p:extLst>
      <p:ext uri="{BB962C8B-B14F-4D97-AF65-F5344CB8AC3E}">
        <p14:creationId xmlns:p14="http://schemas.microsoft.com/office/powerpoint/2010/main" val="2922313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0E7DD-1E21-4E90-AD34-76BB712B39E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132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AF8CE-7739-4E06-8607-A4612022DB3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53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809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EAF36-51D4-481A-BC50-66841B9B0FB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992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3A6E5-DBA9-41E5-BB22-B04AE4560A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602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C00000">
            <a:alpha val="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29600" y="6400800"/>
            <a:ext cx="533400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D8572-4884-4B19-AE5D-926369F9331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28602"/>
            <a:ext cx="8229600" cy="503239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21292" y="1066800"/>
            <a:ext cx="8165507" cy="52399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6939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D8572-4884-4B19-AE5D-926369F9331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519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EDB85-8493-442A-8AAC-52998F06DE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216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2"/>
            <a:ext cx="8229600" cy="50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0595AAF-05F7-4BA1-8724-F5F68C94B96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793" y="1124236"/>
            <a:ext cx="6502334" cy="5114640"/>
          </a:xfrm>
          <a:prstGeom prst="rect">
            <a:avLst/>
          </a:prstGeom>
          <a:ln>
            <a:noFill/>
          </a:ln>
        </p:spPr>
      </p:pic>
      <p:sp>
        <p:nvSpPr>
          <p:cNvPr id="922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619875"/>
            <a:ext cx="533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solidFill>
                  <a:srgbClr val="008000"/>
                </a:solidFill>
                <a:latin typeface="Arial" charset="0"/>
              </a:defRPr>
            </a:lvl1pPr>
          </a:lstStyle>
          <a:p>
            <a:pPr>
              <a:defRPr/>
            </a:pPr>
            <a:fld id="{9D56F10A-A844-4534-9628-956B27507EE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457200" y="958851"/>
            <a:ext cx="8229600" cy="0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447BE353-34FF-4425-BC8D-FEAA21593AA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037" y="49873"/>
            <a:ext cx="1215126" cy="8010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6296311"/>
            <a:ext cx="1563429" cy="552163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15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i="0">
          <a:solidFill>
            <a:srgbClr val="3366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336699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336699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336699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336699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 i="1">
          <a:solidFill>
            <a:srgbClr val="336699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 i="1">
          <a:solidFill>
            <a:srgbClr val="336699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 i="1">
          <a:solidFill>
            <a:srgbClr val="336699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 i="1">
          <a:solidFill>
            <a:srgbClr val="3366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§"/>
        <a:defRPr sz="24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3CC33"/>
        </a:buClr>
        <a:buFont typeface="Arial" charset="0"/>
        <a:buChar char="–"/>
        <a:defRPr sz="20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660066"/>
        </a:buClr>
        <a:buChar char="•"/>
        <a:defRPr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996600"/>
        </a:buClr>
        <a:buFont typeface="Arial" charset="0"/>
        <a:buChar char="–"/>
        <a:defRPr sz="16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Font typeface="Arial" charset="0"/>
        <a:buChar char="»"/>
        <a:defRPr sz="16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9900"/>
        </a:buClr>
        <a:buFont typeface="Arial" charset="0"/>
        <a:buChar char="»"/>
        <a:defRPr sz="1600" b="1">
          <a:solidFill>
            <a:schemeClr val="accent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9900"/>
        </a:buClr>
        <a:buFont typeface="Arial" charset="0"/>
        <a:buChar char="»"/>
        <a:defRPr sz="1600" b="1">
          <a:solidFill>
            <a:schemeClr val="accent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9900"/>
        </a:buClr>
        <a:buFont typeface="Arial" charset="0"/>
        <a:buChar char="»"/>
        <a:defRPr sz="1600" b="1">
          <a:solidFill>
            <a:schemeClr val="accent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9900"/>
        </a:buClr>
        <a:buFont typeface="Arial" charset="0"/>
        <a:buChar char="»"/>
        <a:defRPr sz="1600" b="1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43.jpeg"/><Relationship Id="rId4" Type="http://schemas.openxmlformats.org/officeDocument/2006/relationships/image" Target="../media/image42.tiff"/><Relationship Id="rId9" Type="http://schemas.openxmlformats.org/officeDocument/2006/relationships/image" Target="../media/image4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49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54.wm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1.wmf"/><Relationship Id="rId12" Type="http://schemas.openxmlformats.org/officeDocument/2006/relationships/oleObject" Target="../embeddings/oleObject2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53.wmf"/><Relationship Id="rId5" Type="http://schemas.openxmlformats.org/officeDocument/2006/relationships/image" Target="../media/image50.w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52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image" Target="../media/image59.wm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6.wmf"/><Relationship Id="rId12" Type="http://schemas.openxmlformats.org/officeDocument/2006/relationships/oleObject" Target="../embeddings/oleObject3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58.wmf"/><Relationship Id="rId5" Type="http://schemas.openxmlformats.org/officeDocument/2006/relationships/image" Target="../media/image55.wmf"/><Relationship Id="rId10" Type="http://schemas.openxmlformats.org/officeDocument/2006/relationships/oleObject" Target="../embeddings/oleObject29.bin"/><Relationship Id="rId4" Type="http://schemas.openxmlformats.org/officeDocument/2006/relationships/oleObject" Target="../embeddings/oleObject26.bin"/><Relationship Id="rId9" Type="http://schemas.openxmlformats.org/officeDocument/2006/relationships/image" Target="../media/image57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13" Type="http://schemas.openxmlformats.org/officeDocument/2006/relationships/image" Target="../media/image64.wm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1.wmf"/><Relationship Id="rId12" Type="http://schemas.openxmlformats.org/officeDocument/2006/relationships/oleObject" Target="../embeddings/oleObject35.bin"/><Relationship Id="rId17" Type="http://schemas.openxmlformats.org/officeDocument/2006/relationships/image" Target="../media/image65.wmf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37.bin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63.wmf"/><Relationship Id="rId5" Type="http://schemas.openxmlformats.org/officeDocument/2006/relationships/image" Target="../media/image60.wmf"/><Relationship Id="rId15" Type="http://schemas.openxmlformats.org/officeDocument/2006/relationships/image" Target="../media/image58.wmf"/><Relationship Id="rId10" Type="http://schemas.openxmlformats.org/officeDocument/2006/relationships/oleObject" Target="../embeddings/oleObject34.bin"/><Relationship Id="rId4" Type="http://schemas.openxmlformats.org/officeDocument/2006/relationships/oleObject" Target="../embeddings/oleObject31.bin"/><Relationship Id="rId9" Type="http://schemas.openxmlformats.org/officeDocument/2006/relationships/image" Target="../media/image62.wmf"/><Relationship Id="rId14" Type="http://schemas.openxmlformats.org/officeDocument/2006/relationships/oleObject" Target="../embeddings/oleObject36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3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38.bin"/><Relationship Id="rId10" Type="http://schemas.openxmlformats.org/officeDocument/2006/relationships/image" Target="../media/image68.wmf"/><Relationship Id="rId4" Type="http://schemas.openxmlformats.org/officeDocument/2006/relationships/image" Target="../media/image69.tiff"/><Relationship Id="rId9" Type="http://schemas.openxmlformats.org/officeDocument/2006/relationships/oleObject" Target="../embeddings/oleObject4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tiff"/><Relationship Id="rId4" Type="http://schemas.openxmlformats.org/officeDocument/2006/relationships/image" Target="../media/image7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png"/><Relationship Id="rId7" Type="http://schemas.openxmlformats.org/officeDocument/2006/relationships/image" Target="../media/image76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image" Target="../media/image88.wmf"/><Relationship Id="rId18" Type="http://schemas.openxmlformats.org/officeDocument/2006/relationships/image" Target="../media/image90.wmf"/><Relationship Id="rId3" Type="http://schemas.openxmlformats.org/officeDocument/2006/relationships/notesSlide" Target="../notesSlides/notesSlide24.xml"/><Relationship Id="rId21" Type="http://schemas.openxmlformats.org/officeDocument/2006/relationships/oleObject" Target="../embeddings/oleObject48.bin"/><Relationship Id="rId7" Type="http://schemas.openxmlformats.org/officeDocument/2006/relationships/image" Target="../media/image94.png"/><Relationship Id="rId12" Type="http://schemas.openxmlformats.org/officeDocument/2006/relationships/oleObject" Target="../embeddings/oleObject44.bin"/><Relationship Id="rId17" Type="http://schemas.openxmlformats.org/officeDocument/2006/relationships/oleObject" Target="../embeddings/oleObject46.bin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95.png"/><Relationship Id="rId20" Type="http://schemas.openxmlformats.org/officeDocument/2006/relationships/image" Target="../media/image91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5.wmf"/><Relationship Id="rId11" Type="http://schemas.openxmlformats.org/officeDocument/2006/relationships/image" Target="../media/image87.wmf"/><Relationship Id="rId5" Type="http://schemas.openxmlformats.org/officeDocument/2006/relationships/oleObject" Target="../embeddings/oleObject41.bin"/><Relationship Id="rId15" Type="http://schemas.openxmlformats.org/officeDocument/2006/relationships/image" Target="../media/image89.wmf"/><Relationship Id="rId10" Type="http://schemas.openxmlformats.org/officeDocument/2006/relationships/oleObject" Target="../embeddings/oleObject43.bin"/><Relationship Id="rId19" Type="http://schemas.openxmlformats.org/officeDocument/2006/relationships/oleObject" Target="../embeddings/oleObject47.bin"/><Relationship Id="rId4" Type="http://schemas.openxmlformats.org/officeDocument/2006/relationships/image" Target="../media/image93.png"/><Relationship Id="rId9" Type="http://schemas.openxmlformats.org/officeDocument/2006/relationships/image" Target="../media/image86.wmf"/><Relationship Id="rId14" Type="http://schemas.openxmlformats.org/officeDocument/2006/relationships/oleObject" Target="../embeddings/oleObject45.bin"/><Relationship Id="rId22" Type="http://schemas.openxmlformats.org/officeDocument/2006/relationships/image" Target="../media/image92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oleObject" Target="../embeddings/oleObject3.bin"/><Relationship Id="rId18" Type="http://schemas.openxmlformats.org/officeDocument/2006/relationships/image" Target="../media/image16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png"/><Relationship Id="rId12" Type="http://schemas.openxmlformats.org/officeDocument/2006/relationships/image" Target="../media/image13.wmf"/><Relationship Id="rId17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5.wmf"/><Relationship Id="rId20" Type="http://schemas.openxmlformats.org/officeDocument/2006/relationships/image" Target="../media/image17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19.png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12.wmf"/><Relationship Id="rId19" Type="http://schemas.openxmlformats.org/officeDocument/2006/relationships/oleObject" Target="../embeddings/oleObject6.bin"/><Relationship Id="rId4" Type="http://schemas.openxmlformats.org/officeDocument/2006/relationships/image" Target="../media/image18.pn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image" Target="../media/image26.wmf"/><Relationship Id="rId18" Type="http://schemas.openxmlformats.org/officeDocument/2006/relationships/oleObject" Target="../embeddings/oleObject13.bin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8.bin"/><Relationship Id="rId12" Type="http://schemas.openxmlformats.org/officeDocument/2006/relationships/oleObject" Target="../embeddings/oleObject10.bin"/><Relationship Id="rId17" Type="http://schemas.openxmlformats.org/officeDocument/2006/relationships/image" Target="../media/image28.wmf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12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wmf"/><Relationship Id="rId11" Type="http://schemas.openxmlformats.org/officeDocument/2006/relationships/image" Target="../media/image25.wmf"/><Relationship Id="rId5" Type="http://schemas.openxmlformats.org/officeDocument/2006/relationships/oleObject" Target="../embeddings/oleObject7.bin"/><Relationship Id="rId15" Type="http://schemas.openxmlformats.org/officeDocument/2006/relationships/image" Target="../media/image27.wmf"/><Relationship Id="rId10" Type="http://schemas.openxmlformats.org/officeDocument/2006/relationships/oleObject" Target="../embeddings/oleObject9.bin"/><Relationship Id="rId19" Type="http://schemas.openxmlformats.org/officeDocument/2006/relationships/image" Target="../media/image29.wmf"/><Relationship Id="rId4" Type="http://schemas.openxmlformats.org/officeDocument/2006/relationships/image" Target="../media/image30.tiff"/><Relationship Id="rId9" Type="http://schemas.openxmlformats.org/officeDocument/2006/relationships/image" Target="../media/image31.emf"/><Relationship Id="rId14" Type="http://schemas.openxmlformats.org/officeDocument/2006/relationships/oleObject" Target="../embeddings/oleObject1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38.tif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2.wmf"/><Relationship Id="rId12" Type="http://schemas.openxmlformats.org/officeDocument/2006/relationships/image" Target="../media/image37.tif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36.tiff"/><Relationship Id="rId5" Type="http://schemas.openxmlformats.org/officeDocument/2006/relationships/image" Target="../media/image35.tiff"/><Relationship Id="rId15" Type="http://schemas.openxmlformats.org/officeDocument/2006/relationships/image" Target="../media/image39.tiff"/><Relationship Id="rId10" Type="http://schemas.openxmlformats.org/officeDocument/2006/relationships/chart" Target="../charts/chart1.xml"/><Relationship Id="rId4" Type="http://schemas.openxmlformats.org/officeDocument/2006/relationships/image" Target="../media/image34.tiff"/><Relationship Id="rId9" Type="http://schemas.openxmlformats.org/officeDocument/2006/relationships/image" Target="../media/image33.wmf"/><Relationship Id="rId1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3" Type="http://schemas.openxmlformats.org/officeDocument/2006/relationships/video" Target="../media/media1.mp4"/><Relationship Id="rId7" Type="http://schemas.openxmlformats.org/officeDocument/2006/relationships/image" Target="../media/image34.tiff"/><Relationship Id="rId12" Type="http://schemas.openxmlformats.org/officeDocument/2006/relationships/image" Target="../media/image33.wmf"/><Relationship Id="rId2" Type="http://schemas.microsoft.com/office/2007/relationships/media" Target="../media/media1.mp4"/><Relationship Id="rId1" Type="http://schemas.openxmlformats.org/officeDocument/2006/relationships/vmlDrawing" Target="../drawings/vmlDrawing4.vml"/><Relationship Id="rId6" Type="http://schemas.openxmlformats.org/officeDocument/2006/relationships/image" Target="../media/image40.png"/><Relationship Id="rId11" Type="http://schemas.openxmlformats.org/officeDocument/2006/relationships/oleObject" Target="../embeddings/oleObject15.bin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2.w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1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rgbClr val="FF0000">
                <a:alpha val="0"/>
                <a:lumMod val="0"/>
                <a:lumOff val="100000"/>
              </a:srgbClr>
            </a:gs>
            <a:gs pos="68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0239" y="917082"/>
            <a:ext cx="8519461" cy="5028837"/>
          </a:xfrm>
        </p:spPr>
        <p:txBody>
          <a:bodyPr/>
          <a:lstStyle/>
          <a:p>
            <a:pPr eaLnBrk="1" hangingPunct="1"/>
            <a:r>
              <a:rPr lang="en-US" sz="4000" i="0" dirty="0">
                <a:solidFill>
                  <a:schemeClr val="bg1"/>
                </a:solidFill>
              </a:rPr>
              <a:t/>
            </a:r>
            <a:br>
              <a:rPr lang="en-US" sz="4000" i="0" dirty="0">
                <a:solidFill>
                  <a:schemeClr val="bg1"/>
                </a:solidFill>
              </a:rPr>
            </a:br>
            <a:r>
              <a:rPr lang="en-US" sz="4000" i="0" dirty="0">
                <a:solidFill>
                  <a:schemeClr val="bg1"/>
                </a:solidFill>
              </a:rPr>
              <a:t/>
            </a:r>
            <a:br>
              <a:rPr lang="en-US" sz="4000" i="0" dirty="0">
                <a:solidFill>
                  <a:schemeClr val="bg1"/>
                </a:solidFill>
              </a:rPr>
            </a:br>
            <a:r>
              <a:rPr lang="en-US" sz="2800" i="0" dirty="0">
                <a:solidFill>
                  <a:schemeClr val="bg1"/>
                </a:solidFill>
              </a:rPr>
              <a:t>Tutorial 1</a:t>
            </a:r>
            <a:br>
              <a:rPr lang="en-US" sz="2800" i="0" dirty="0">
                <a:solidFill>
                  <a:schemeClr val="bg1"/>
                </a:solidFill>
              </a:rPr>
            </a:br>
            <a:r>
              <a:rPr lang="en-US" i="0" dirty="0">
                <a:solidFill>
                  <a:schemeClr val="bg1"/>
                </a:solidFill>
              </a:rPr>
              <a:t>Learning Topology Optimization Through Examples and Case Studies</a:t>
            </a:r>
            <a:br>
              <a:rPr lang="en-US" i="0" dirty="0">
                <a:solidFill>
                  <a:schemeClr val="bg1"/>
                </a:solidFill>
              </a:rPr>
            </a:br>
            <a:r>
              <a:rPr lang="en-US" i="0" dirty="0">
                <a:solidFill>
                  <a:schemeClr val="bg1"/>
                </a:solidFill>
              </a:rPr>
              <a:t/>
            </a:r>
            <a:br>
              <a:rPr lang="en-US" i="0" dirty="0">
                <a:solidFill>
                  <a:schemeClr val="bg1"/>
                </a:solidFill>
              </a:rPr>
            </a:br>
            <a:r>
              <a:rPr lang="en-US" i="0" dirty="0">
                <a:solidFill>
                  <a:schemeClr val="bg1"/>
                </a:solidFill>
              </a:rPr>
              <a:t/>
            </a:r>
            <a:br>
              <a:rPr lang="en-US" i="0" dirty="0">
                <a:solidFill>
                  <a:schemeClr val="bg1"/>
                </a:solidFill>
              </a:rPr>
            </a:br>
            <a:r>
              <a:rPr lang="en-US" sz="2800" i="0" dirty="0">
                <a:solidFill>
                  <a:schemeClr val="bg1"/>
                </a:solidFill>
              </a:rPr>
              <a:t/>
            </a:r>
            <a:br>
              <a:rPr lang="en-US" sz="2800" i="0" dirty="0">
                <a:solidFill>
                  <a:schemeClr val="bg1"/>
                </a:solidFill>
              </a:rPr>
            </a:br>
            <a:endParaRPr lang="en-US" sz="2800" i="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AE22D0-7A6A-41B0-A5EA-345B90F208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19"/>
          <a:stretch/>
        </p:blipFill>
        <p:spPr>
          <a:xfrm>
            <a:off x="2371607" y="4095750"/>
            <a:ext cx="4185274" cy="17192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0F9AC2-4613-4C7F-9BD7-E67D225F81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035" y="125968"/>
            <a:ext cx="3133726" cy="10550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30D81C-01B9-41E1-919F-0E3868524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75972"/>
            <a:ext cx="3467108" cy="123099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0B7D4E6-C5AE-4DCB-8F00-7FEB75D9FE4C}"/>
              </a:ext>
            </a:extLst>
          </p:cNvPr>
          <p:cNvSpPr txBox="1"/>
          <p:nvPr/>
        </p:nvSpPr>
        <p:spPr>
          <a:xfrm>
            <a:off x="6438900" y="6362700"/>
            <a:ext cx="313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366FF"/>
                </a:solidFill>
              </a:rPr>
              <a:t>August 18, 2019</a:t>
            </a:r>
          </a:p>
        </p:txBody>
      </p:sp>
    </p:spTree>
    <p:extLst>
      <p:ext uri="{BB962C8B-B14F-4D97-AF65-F5344CB8AC3E}">
        <p14:creationId xmlns:p14="http://schemas.microsoft.com/office/powerpoint/2010/main" val="2503446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Tradeoff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514636" y="5423266"/>
            <a:ext cx="4056834" cy="338554"/>
          </a:xfrm>
          <a:prstGeom prst="rect">
            <a:avLst/>
          </a:prstGeom>
          <a:noFill/>
          <a:ln w="12700">
            <a:solidFill>
              <a:srgbClr val="33CC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Support volume reduced by about </a:t>
            </a:r>
            <a:r>
              <a:rPr lang="en-US" sz="1600" b="1" dirty="0">
                <a:solidFill>
                  <a:srgbClr val="7030A0"/>
                </a:solidFill>
                <a:latin typeface="+mj-lt"/>
              </a:rPr>
              <a:t>17%</a:t>
            </a:r>
          </a:p>
        </p:txBody>
      </p:sp>
      <p:pic>
        <p:nvPicPr>
          <p:cNvPr id="13" name="Picture 12" descr="C:\Users\mirzendehdel\Google Drive\CAD paper\Figures\ppt-Edited\fig12.tif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6" t="16321" r="35835" b="18381"/>
          <a:stretch/>
        </p:blipFill>
        <p:spPr bwMode="auto">
          <a:xfrm>
            <a:off x="457200" y="1312826"/>
            <a:ext cx="2256903" cy="26272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C:\Users\mirzendehdel\Google Drive\CAD paper\20160427_15480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4" t="5983" r="10417" b="2564"/>
          <a:stretch/>
        </p:blipFill>
        <p:spPr bwMode="auto">
          <a:xfrm>
            <a:off x="4304849" y="1518588"/>
            <a:ext cx="4191451" cy="31579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30561" y="4291549"/>
            <a:ext cx="2278070" cy="1055433"/>
          </a:xfrm>
          <a:prstGeom prst="rect">
            <a:avLst/>
          </a:prstGeom>
          <a:noFill/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32679" y="4313459"/>
            <a:ext cx="2208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Volume fraction = 0.7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770331" y="4674385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Equation" r:id="rId6" imgW="876240" imgH="279360" progId="Equation.DSMT4">
                  <p:embed/>
                </p:oleObj>
              </mc:Choice>
              <mc:Fallback>
                <p:oleObj name="Equation" r:id="rId6" imgW="876240" imgH="27936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70331" y="4674385"/>
                        <a:ext cx="8763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785364" y="5012521"/>
          <a:ext cx="711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Equation" r:id="rId8" imgW="711000" imgH="279360" progId="Equation.DSMT4">
                  <p:embed/>
                </p:oleObj>
              </mc:Choice>
              <mc:Fallback>
                <p:oleObj name="Equation" r:id="rId8" imgW="711000" imgH="27936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5364" y="5012521"/>
                        <a:ext cx="7112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908631" y="5863406"/>
            <a:ext cx="336502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Compliance is increased by </a:t>
            </a:r>
            <a:r>
              <a:rPr lang="en-US" b="1" dirty="0">
                <a:solidFill>
                  <a:srgbClr val="7030A0"/>
                </a:solidFill>
                <a:latin typeface="+mj-lt"/>
              </a:rPr>
              <a:t>137%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97736" y="5761820"/>
            <a:ext cx="2165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+mj-lt"/>
              </a:rPr>
              <a:t>May not be possible !</a:t>
            </a:r>
          </a:p>
        </p:txBody>
      </p:sp>
      <p:cxnSp>
        <p:nvCxnSpPr>
          <p:cNvPr id="21" name="Curved Connector 20"/>
          <p:cNvCxnSpPr>
            <a:cxnSpLocks/>
            <a:stCxn id="19" idx="3"/>
            <a:endCxn id="20" idx="1"/>
          </p:cNvCxnSpPr>
          <p:nvPr/>
        </p:nvCxnSpPr>
        <p:spPr>
          <a:xfrm flipV="1">
            <a:off x="6235183" y="5931097"/>
            <a:ext cx="362553" cy="116975"/>
          </a:xfrm>
          <a:prstGeom prst="curvedConnector3">
            <a:avLst>
              <a:gd name="adj1" fmla="val 50000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9676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15136" y="1646789"/>
            <a:ext cx="301460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Support structure constraint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44741" y="3949549"/>
            <a:ext cx="220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Anisotropic strength</a:t>
            </a:r>
          </a:p>
        </p:txBody>
      </p:sp>
      <p:sp>
        <p:nvSpPr>
          <p:cNvPr id="2" name="Rectangle 1"/>
          <p:cNvSpPr/>
          <p:nvPr/>
        </p:nvSpPr>
        <p:spPr>
          <a:xfrm>
            <a:off x="1876266" y="2358725"/>
            <a:ext cx="5391468" cy="830997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A. M. Mirzendehdel and K. Suresh, </a:t>
            </a:r>
            <a:r>
              <a:rPr lang="en-US" sz="1600" i="1" dirty="0">
                <a:solidFill>
                  <a:schemeClr val="bg1"/>
                </a:solidFill>
                <a:latin typeface="+mj-lt"/>
              </a:rPr>
              <a:t>“Support structure constrained topology optimization for additive manufacturing”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1600" b="1" i="1" dirty="0">
                <a:solidFill>
                  <a:schemeClr val="bg1"/>
                </a:solidFill>
                <a:latin typeface="+mj-lt"/>
              </a:rPr>
              <a:t>Computer-Aided Design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, 2016.</a:t>
            </a:r>
            <a:endParaRPr lang="en-US" sz="160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82584" y="4495542"/>
            <a:ext cx="4778831" cy="830997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A. M. Mirzendehdel, B.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Rankouhi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, and K. Suresh, </a:t>
            </a:r>
            <a:r>
              <a:rPr lang="en-US" sz="1600" i="1" dirty="0">
                <a:solidFill>
                  <a:schemeClr val="bg1"/>
                </a:solidFill>
                <a:latin typeface="+mj-lt"/>
              </a:rPr>
              <a:t>“Strength-based topology optimization for anisotropic parts”,</a:t>
            </a:r>
            <a:r>
              <a:rPr lang="en-US" sz="1600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submitted to Additive Manufacturing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, 2016. </a:t>
            </a:r>
            <a:endParaRPr lang="en-US" sz="1600" dirty="0">
              <a:solidFill>
                <a:schemeClr val="bg1"/>
              </a:solidFill>
              <a:effectLst/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58" y="2482335"/>
            <a:ext cx="583775" cy="58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21018"/>
      </p:ext>
    </p:extLst>
  </p:cSld>
  <p:clrMapOvr>
    <a:masterClrMapping/>
  </p:clrMapOvr>
  <p:transition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29"/>
          <a:stretch/>
        </p:blipFill>
        <p:spPr>
          <a:xfrm>
            <a:off x="4704631" y="1777762"/>
            <a:ext cx="3791669" cy="1512776"/>
          </a:xfrm>
          <a:prstGeom prst="rect">
            <a:avLst/>
          </a:prstGeom>
        </p:spPr>
      </p:pic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Introduction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49388" b="4040"/>
          <a:stretch/>
        </p:blipFill>
        <p:spPr>
          <a:xfrm>
            <a:off x="2090347" y="1699331"/>
            <a:ext cx="1887853" cy="1563330"/>
          </a:xfrm>
          <a:prstGeom prst="rect">
            <a:avLst/>
          </a:prstGeom>
        </p:spPr>
      </p:pic>
      <p:sp>
        <p:nvSpPr>
          <p:cNvPr id="8" name="Flowchart: Merge 7"/>
          <p:cNvSpPr/>
          <p:nvPr/>
        </p:nvSpPr>
        <p:spPr>
          <a:xfrm>
            <a:off x="1034969" y="2701498"/>
            <a:ext cx="216376" cy="330994"/>
          </a:xfrm>
          <a:prstGeom prst="flowChartMerg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35122" y="2385189"/>
            <a:ext cx="216223" cy="30636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13"/>
          <p:cNvSpPr/>
          <p:nvPr/>
        </p:nvSpPr>
        <p:spPr>
          <a:xfrm>
            <a:off x="550369" y="3192811"/>
            <a:ext cx="1371600" cy="69850"/>
          </a:xfrm>
          <a:prstGeom prst="roundRect">
            <a:avLst/>
          </a:prstGeom>
          <a:solidFill>
            <a:srgbClr val="FFC000"/>
          </a:solidFill>
          <a:ln w="95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37"/>
          <p:cNvSpPr/>
          <p:nvPr/>
        </p:nvSpPr>
        <p:spPr>
          <a:xfrm>
            <a:off x="550369" y="3110261"/>
            <a:ext cx="1371600" cy="69850"/>
          </a:xfrm>
          <a:prstGeom prst="roundRect">
            <a:avLst/>
          </a:prstGeom>
          <a:solidFill>
            <a:srgbClr val="FFC000"/>
          </a:solidFill>
          <a:ln w="95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38"/>
          <p:cNvSpPr/>
          <p:nvPr/>
        </p:nvSpPr>
        <p:spPr>
          <a:xfrm>
            <a:off x="550369" y="3027711"/>
            <a:ext cx="1371600" cy="69850"/>
          </a:xfrm>
          <a:prstGeom prst="roundRect">
            <a:avLst/>
          </a:prstGeom>
          <a:solidFill>
            <a:srgbClr val="FFC000"/>
          </a:solidFill>
          <a:ln w="95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40"/>
          <p:cNvSpPr/>
          <p:nvPr/>
        </p:nvSpPr>
        <p:spPr>
          <a:xfrm>
            <a:off x="550369" y="2945161"/>
            <a:ext cx="640080" cy="69850"/>
          </a:xfrm>
          <a:prstGeom prst="roundRect">
            <a:avLst/>
          </a:prstGeom>
          <a:solidFill>
            <a:srgbClr val="FFC000"/>
          </a:solidFill>
          <a:ln w="95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0381" y="1896039"/>
            <a:ext cx="1063112" cy="64633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direction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688267" y="1999159"/>
            <a:ext cx="0" cy="6400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0369" y="1137680"/>
            <a:ext cx="318804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Fused Deposition Modeling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07038" y="1137680"/>
            <a:ext cx="1390414" cy="369332"/>
          </a:xfrm>
          <a:prstGeom prst="rect">
            <a:avLst/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+mj-lt"/>
              </a:rPr>
              <a:t>Metal AM</a:t>
            </a:r>
          </a:p>
        </p:txBody>
      </p:sp>
      <p:sp>
        <p:nvSpPr>
          <p:cNvPr id="4" name="Rectangle 3"/>
          <p:cNvSpPr/>
          <p:nvPr/>
        </p:nvSpPr>
        <p:spPr>
          <a:xfrm>
            <a:off x="550369" y="3365657"/>
            <a:ext cx="365783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+mj-lt"/>
              </a:rPr>
              <a:t>“Incorporating … </a:t>
            </a:r>
            <a:r>
              <a:rPr lang="en-US" sz="1600" b="1" dirty="0">
                <a:solidFill>
                  <a:srgbClr val="000000"/>
                </a:solidFill>
                <a:latin typeface="+mj-lt"/>
              </a:rPr>
              <a:t>FDM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processing to </a:t>
            </a:r>
            <a:r>
              <a:rPr lang="en-US" sz="1600" b="1" dirty="0">
                <a:solidFill>
                  <a:srgbClr val="000000"/>
                </a:solidFill>
                <a:latin typeface="+mj-lt"/>
              </a:rPr>
              <a:t>enhance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+mj-lt"/>
              </a:rPr>
              <a:t>strength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… would </a:t>
            </a:r>
            <a:r>
              <a:rPr lang="en-US" sz="1600" b="1" dirty="0">
                <a:solidFill>
                  <a:srgbClr val="000000"/>
                </a:solidFill>
                <a:latin typeface="+mj-lt"/>
              </a:rPr>
              <a:t>significantly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+mj-lt"/>
              </a:rPr>
              <a:t>enhance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a </a:t>
            </a:r>
            <a:r>
              <a:rPr lang="en-US" sz="1600" b="1" dirty="0">
                <a:solidFill>
                  <a:srgbClr val="000000"/>
                </a:solidFill>
                <a:latin typeface="+mj-lt"/>
              </a:rPr>
              <a:t>design optimization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...”  </a:t>
            </a:r>
          </a:p>
          <a:p>
            <a:r>
              <a:rPr lang="en-US" sz="1600" dirty="0">
                <a:solidFill>
                  <a:srgbClr val="000000"/>
                </a:solidFill>
                <a:latin typeface="+mj-lt"/>
              </a:rPr>
              <a:t>(Riddick et. al 2016)</a:t>
            </a:r>
            <a:endParaRPr lang="en-US" sz="16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06410" y="3365657"/>
            <a:ext cx="379166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“Metal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fabrication processes </a:t>
            </a:r>
            <a:r>
              <a:rPr lang="en-US" sz="1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rarely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produce </a:t>
            </a:r>
            <a:r>
              <a:rPr lang="en-US" sz="1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isotropic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materials...”</a:t>
            </a:r>
          </a:p>
          <a:p>
            <a:r>
              <a:rPr lang="en-US" sz="1600" dirty="0">
                <a:solidFill>
                  <a:srgbClr val="7030A0"/>
                </a:solidFill>
                <a:effectLst/>
                <a:latin typeface="+mn-lt"/>
              </a:rPr>
              <a:t>(</a:t>
            </a:r>
            <a:r>
              <a:rPr lang="en-US" sz="1600" dirty="0" err="1">
                <a:solidFill>
                  <a:srgbClr val="7030A0"/>
                </a:solidFill>
                <a:latin typeface="+mn-lt"/>
              </a:rPr>
              <a:t>Luecke</a:t>
            </a:r>
            <a:r>
              <a:rPr lang="en-US" sz="1600" dirty="0">
                <a:solidFill>
                  <a:srgbClr val="7030A0"/>
                </a:solidFill>
                <a:latin typeface="+mn-lt"/>
              </a:rPr>
              <a:t>  and </a:t>
            </a:r>
            <a:r>
              <a:rPr lang="en-US" sz="1600" dirty="0" err="1">
                <a:solidFill>
                  <a:srgbClr val="7030A0"/>
                </a:solidFill>
                <a:latin typeface="+mn-lt"/>
              </a:rPr>
              <a:t>Slotwinski</a:t>
            </a:r>
            <a:r>
              <a:rPr lang="en-US" sz="1600" dirty="0">
                <a:solidFill>
                  <a:srgbClr val="7030A0"/>
                </a:solidFill>
                <a:latin typeface="+mn-lt"/>
              </a:rPr>
              <a:t> 2014)</a:t>
            </a:r>
            <a:endParaRPr lang="en-US" sz="1600" dirty="0">
              <a:solidFill>
                <a:srgbClr val="7030A0"/>
              </a:solidFill>
              <a:effectLst/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5241" y="5602082"/>
            <a:ext cx="3456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Constitutive Properties 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(relating stress and strain)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554361" y="4856960"/>
            <a:ext cx="2187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Anisotropy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8013" y="5677498"/>
            <a:ext cx="32200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Directional Strengths </a:t>
            </a:r>
            <a:endParaRPr lang="en-US" b="1" dirty="0"/>
          </a:p>
        </p:txBody>
      </p:sp>
      <p:cxnSp>
        <p:nvCxnSpPr>
          <p:cNvPr id="23" name="Elbow Connector 22"/>
          <p:cNvCxnSpPr>
            <a:stCxn id="21" idx="2"/>
            <a:endCxn id="20" idx="0"/>
          </p:cNvCxnSpPr>
          <p:nvPr/>
        </p:nvCxnSpPr>
        <p:spPr>
          <a:xfrm rot="5400000">
            <a:off x="3338225" y="4292107"/>
            <a:ext cx="345012" cy="2274939"/>
          </a:xfrm>
          <a:prstGeom prst="bentConnector3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21" idx="2"/>
          </p:cNvCxnSpPr>
          <p:nvPr/>
        </p:nvCxnSpPr>
        <p:spPr>
          <a:xfrm rot="16200000" flipH="1">
            <a:off x="5745617" y="4159653"/>
            <a:ext cx="345012" cy="2539846"/>
          </a:xfrm>
          <a:prstGeom prst="bentConnector3">
            <a:avLst>
              <a:gd name="adj1" fmla="val 50000"/>
            </a:avLst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5919019" y="5482087"/>
            <a:ext cx="2477729" cy="693058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822191" y="4663732"/>
            <a:ext cx="7424615" cy="0"/>
          </a:xfrm>
          <a:prstGeom prst="line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29"/>
          <a:stretch/>
        </p:blipFill>
        <p:spPr>
          <a:xfrm>
            <a:off x="4704631" y="1767210"/>
            <a:ext cx="3791669" cy="15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6222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  <p:bldP spid="20" grpId="0"/>
      <p:bldP spid="21" grpId="0"/>
      <p:bldP spid="22" grpId="0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Anisotropic Failure Criteria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36533" y="4232093"/>
            <a:ext cx="7501880" cy="1477328"/>
          </a:xfrm>
          <a:prstGeom prst="rect">
            <a:avLst/>
          </a:prstGeom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Tsai-Wu Criterion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: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Stress components 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are 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normalized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w.r.t 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strength components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Difference in 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compression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vs. 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tension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936533" y="1961526"/>
            <a:ext cx="11673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Isotropic</a:t>
            </a:r>
          </a:p>
        </p:txBody>
      </p:sp>
      <p:sp>
        <p:nvSpPr>
          <p:cNvPr id="2" name="Right Arrow 1"/>
          <p:cNvSpPr/>
          <p:nvPr/>
        </p:nvSpPr>
        <p:spPr>
          <a:xfrm>
            <a:off x="2307184" y="2032546"/>
            <a:ext cx="642025" cy="264499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502693" y="1961526"/>
            <a:ext cx="21079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von Mises Stress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86917" y="1980129"/>
            <a:ext cx="2705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No directional preference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5789153" y="2032546"/>
            <a:ext cx="642025" cy="264499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57413" y="3196987"/>
            <a:ext cx="1495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Anisotropic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2307185" y="3249403"/>
            <a:ext cx="642025" cy="264499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578893" y="3196987"/>
            <a:ext cx="21079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Tsai-Wu Criterion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49210" y="3196987"/>
            <a:ext cx="2705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 directional preference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5795871" y="3254619"/>
            <a:ext cx="642025" cy="264499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81640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/>
      <p:bldP spid="20" grpId="0" animBg="1"/>
      <p:bldP spid="21" grpId="0"/>
      <p:bldP spid="22" grpId="0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Anisotropic Failure Criteria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605513"/>
              </p:ext>
            </p:extLst>
          </p:nvPr>
        </p:nvGraphicFramePr>
        <p:xfrm>
          <a:off x="2241109" y="2385981"/>
          <a:ext cx="4752975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Equation" r:id="rId4" imgW="4749480" imgH="1358640" progId="Equation.DSMT4">
                  <p:embed/>
                </p:oleObj>
              </mc:Choice>
              <mc:Fallback>
                <p:oleObj name="Equation" r:id="rId4" imgW="4749480" imgH="135864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1109" y="2385981"/>
                        <a:ext cx="4752975" cy="133985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7030A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2794353"/>
              </p:ext>
            </p:extLst>
          </p:nvPr>
        </p:nvGraphicFramePr>
        <p:xfrm>
          <a:off x="2241109" y="3824611"/>
          <a:ext cx="4876800" cy="200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Equation" r:id="rId6" imgW="4876560" imgH="2006280" progId="Equation.DSMT4">
                  <p:embed/>
                </p:oleObj>
              </mc:Choice>
              <mc:Fallback>
                <p:oleObj name="Equation" r:id="rId6" imgW="4876560" imgH="200628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1109" y="3824611"/>
                        <a:ext cx="4876800" cy="20066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7030A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810949" y="2771835"/>
            <a:ext cx="2454518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Acceptable if less than 1</a:t>
            </a:r>
          </a:p>
        </p:txBody>
      </p:sp>
      <p:sp>
        <p:nvSpPr>
          <p:cNvPr id="17" name="Oval 16"/>
          <p:cNvSpPr/>
          <p:nvPr/>
        </p:nvSpPr>
        <p:spPr>
          <a:xfrm>
            <a:off x="6514794" y="3302557"/>
            <a:ext cx="603115" cy="603115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Curved Connector 18"/>
          <p:cNvCxnSpPr>
            <a:stCxn id="17" idx="0"/>
            <a:endCxn id="16" idx="2"/>
          </p:cNvCxnSpPr>
          <p:nvPr/>
        </p:nvCxnSpPr>
        <p:spPr>
          <a:xfrm rot="5400000" flipH="1" flipV="1">
            <a:off x="6904293" y="3053226"/>
            <a:ext cx="161390" cy="337273"/>
          </a:xfrm>
          <a:prstGeom prst="curvedConnector3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712661" y="5910094"/>
            <a:ext cx="4117474" cy="3693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Only determines if the part fails or not! </a:t>
            </a:r>
          </a:p>
        </p:txBody>
      </p:sp>
      <p:sp>
        <p:nvSpPr>
          <p:cNvPr id="10" name="Oval 9"/>
          <p:cNvSpPr/>
          <p:nvPr/>
        </p:nvSpPr>
        <p:spPr>
          <a:xfrm>
            <a:off x="2241109" y="3745728"/>
            <a:ext cx="1300130" cy="930362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urved Connector 10"/>
          <p:cNvCxnSpPr>
            <a:stCxn id="10" idx="2"/>
            <a:endCxn id="12" idx="3"/>
          </p:cNvCxnSpPr>
          <p:nvPr/>
        </p:nvCxnSpPr>
        <p:spPr>
          <a:xfrm rot="10800000">
            <a:off x="2036619" y="3852953"/>
            <a:ext cx="204490" cy="35795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7200" y="3529786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+mj-lt"/>
              </a:rPr>
              <a:t>Normalizing w.r.t strength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3284071"/>
              </p:ext>
            </p:extLst>
          </p:nvPr>
        </p:nvGraphicFramePr>
        <p:xfrm>
          <a:off x="1355284" y="1172514"/>
          <a:ext cx="664845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Equation" r:id="rId8" imgW="6642000" imgH="952200" progId="Equation.DSMT4">
                  <p:embed/>
                </p:oleObj>
              </mc:Choice>
              <mc:Fallback>
                <p:oleObj name="Equation" r:id="rId8" imgW="6642000" imgH="95220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5284" y="1172514"/>
                        <a:ext cx="6648450" cy="939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7030A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Connector 20"/>
          <p:cNvCxnSpPr/>
          <p:nvPr/>
        </p:nvCxnSpPr>
        <p:spPr>
          <a:xfrm>
            <a:off x="804985" y="2340077"/>
            <a:ext cx="7424615" cy="0"/>
          </a:xfrm>
          <a:prstGeom prst="line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02082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" grpId="0" animBg="1"/>
      <p:bldP spid="10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Anisotropic Strength Ratio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86454" y="1188981"/>
            <a:ext cx="2525050" cy="369332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Determine safety factor? 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8904269"/>
              </p:ext>
            </p:extLst>
          </p:nvPr>
        </p:nvGraphicFramePr>
        <p:xfrm>
          <a:off x="493713" y="5746300"/>
          <a:ext cx="2376487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name="Equation" r:id="rId4" imgW="2374560" imgH="330120" progId="Equation.DSMT4">
                  <p:embed/>
                </p:oleObj>
              </mc:Choice>
              <mc:Fallback>
                <p:oleObj name="Equation" r:id="rId4" imgW="2374560" imgH="33012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713" y="5746300"/>
                        <a:ext cx="2376487" cy="32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1437412"/>
              </p:ext>
            </p:extLst>
          </p:nvPr>
        </p:nvGraphicFramePr>
        <p:xfrm>
          <a:off x="474663" y="5226599"/>
          <a:ext cx="8386762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Equation" r:id="rId6" imgW="8381880" imgH="355320" progId="Equation.DSMT4">
                  <p:embed/>
                </p:oleObj>
              </mc:Choice>
              <mc:Fallback>
                <p:oleObj name="Equation" r:id="rId6" imgW="8381880" imgH="35532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63" y="5226599"/>
                        <a:ext cx="8386762" cy="350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ight Arrow 14"/>
          <p:cNvSpPr/>
          <p:nvPr/>
        </p:nvSpPr>
        <p:spPr>
          <a:xfrm>
            <a:off x="2501816" y="4595453"/>
            <a:ext cx="642025" cy="264499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975482" y="2288273"/>
            <a:ext cx="5200859" cy="923330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b="1" dirty="0">
                <a:solidFill>
                  <a:schemeClr val="bg1"/>
                </a:solidFill>
                <a:latin typeface="+mj-lt"/>
              </a:rPr>
              <a:t>Simplest case: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inverse of uniaxial stress  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77175" y="3815997"/>
            <a:ext cx="5423601" cy="369332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Tsai-Wu (Mixed order) :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solution of quadratic equation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8499262"/>
              </p:ext>
            </p:extLst>
          </p:nvPr>
        </p:nvGraphicFramePr>
        <p:xfrm>
          <a:off x="528638" y="4536742"/>
          <a:ext cx="1811337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Equation" r:id="rId8" imgW="1815840" imgH="368280" progId="Equation.DSMT4">
                  <p:embed/>
                </p:oleObj>
              </mc:Choice>
              <mc:Fallback>
                <p:oleObj name="Equation" r:id="rId8" imgW="1815840" imgH="36828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8" y="4536742"/>
                        <a:ext cx="1811337" cy="3683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3342565"/>
              </p:ext>
            </p:extLst>
          </p:nvPr>
        </p:nvGraphicFramePr>
        <p:xfrm>
          <a:off x="3338689" y="4338515"/>
          <a:ext cx="2049462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Equation" r:id="rId10" imgW="2044440" imgH="672840" progId="Equation.DSMT4">
                  <p:embed/>
                </p:oleObj>
              </mc:Choice>
              <mc:Fallback>
                <p:oleObj name="Equation" r:id="rId10" imgW="2044440" imgH="67284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8689" y="4338515"/>
                        <a:ext cx="2049462" cy="6683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val 13"/>
          <p:cNvSpPr/>
          <p:nvPr/>
        </p:nvSpPr>
        <p:spPr>
          <a:xfrm>
            <a:off x="3280088" y="4285429"/>
            <a:ext cx="2513353" cy="761093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urved Connector 15"/>
          <p:cNvCxnSpPr>
            <a:cxnSpLocks/>
            <a:stCxn id="14" idx="6"/>
            <a:endCxn id="17" idx="1"/>
          </p:cNvCxnSpPr>
          <p:nvPr/>
        </p:nvCxnSpPr>
        <p:spPr>
          <a:xfrm>
            <a:off x="5793441" y="4665976"/>
            <a:ext cx="366005" cy="179182"/>
          </a:xfrm>
          <a:prstGeom prst="curvedConnector3">
            <a:avLst>
              <a:gd name="adj1" fmla="val 50000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159446" y="4521992"/>
            <a:ext cx="2556446" cy="64633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  <a:latin typeface="+mj-lt"/>
              </a:rPr>
              <a:t>Maximize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u="sng" dirty="0">
                <a:solidFill>
                  <a:srgbClr val="FF0000"/>
                </a:solidFill>
                <a:latin typeface="+mj-lt"/>
              </a:rPr>
              <a:t>strength ratio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+mj-lt"/>
              </a:rPr>
              <a:t>or </a:t>
            </a:r>
            <a:r>
              <a:rPr lang="en-US" b="1" u="sng" dirty="0">
                <a:solidFill>
                  <a:srgbClr val="FF0000"/>
                </a:solidFill>
                <a:latin typeface="+mj-lt"/>
              </a:rPr>
              <a:t>safety factor</a:t>
            </a:r>
          </a:p>
        </p:txBody>
      </p:sp>
      <p:sp>
        <p:nvSpPr>
          <p:cNvPr id="31" name="Down Arrow 28"/>
          <p:cNvSpPr/>
          <p:nvPr/>
        </p:nvSpPr>
        <p:spPr>
          <a:xfrm>
            <a:off x="4425286" y="1658413"/>
            <a:ext cx="391811" cy="52976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Curved Connector 15"/>
          <p:cNvCxnSpPr>
            <a:cxnSpLocks/>
            <a:stCxn id="11" idx="3"/>
            <a:endCxn id="33" idx="1"/>
          </p:cNvCxnSpPr>
          <p:nvPr/>
        </p:nvCxnSpPr>
        <p:spPr>
          <a:xfrm>
            <a:off x="6048749" y="1373647"/>
            <a:ext cx="586416" cy="284766"/>
          </a:xfrm>
          <a:prstGeom prst="curvedConnector3">
            <a:avLst>
              <a:gd name="adj1" fmla="val 50000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635165" y="1473747"/>
            <a:ext cx="2051635" cy="3693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  <a:latin typeface="+mj-lt"/>
              </a:rPr>
              <a:t>Measure </a:t>
            </a:r>
            <a:r>
              <a:rPr lang="en-US" b="1" i="1" u="sng" dirty="0">
                <a:solidFill>
                  <a:srgbClr val="FF0000"/>
                </a:solidFill>
                <a:latin typeface="+mj-lt"/>
              </a:rPr>
              <a:t>s</a:t>
            </a:r>
            <a:r>
              <a:rPr lang="en-US" b="1" u="sng" dirty="0">
                <a:solidFill>
                  <a:srgbClr val="FF0000"/>
                </a:solidFill>
                <a:latin typeface="+mj-lt"/>
              </a:rPr>
              <a:t>trength</a:t>
            </a:r>
          </a:p>
        </p:txBody>
      </p:sp>
      <p:sp>
        <p:nvSpPr>
          <p:cNvPr id="41" name="Down Arrow 28"/>
          <p:cNvSpPr/>
          <p:nvPr/>
        </p:nvSpPr>
        <p:spPr>
          <a:xfrm>
            <a:off x="4425286" y="3241813"/>
            <a:ext cx="391811" cy="534514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3" name="Object 42"/>
          <p:cNvGraphicFramePr>
            <a:graphicFrameLocks noChangeAspect="1"/>
          </p:cNvGraphicFramePr>
          <p:nvPr>
            <p:extLst/>
          </p:nvPr>
        </p:nvGraphicFramePr>
        <p:xfrm>
          <a:off x="6327775" y="2449513"/>
          <a:ext cx="709613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Equation" r:id="rId12" imgW="711000" imgH="736560" progId="Equation.DSMT4">
                  <p:embed/>
                </p:oleObj>
              </mc:Choice>
              <mc:Fallback>
                <p:oleObj name="Equation" r:id="rId12" imgW="711000" imgH="736560" progId="Equation.DSMT4">
                  <p:embed/>
                  <p:pic>
                    <p:nvPicPr>
                      <p:cNvPr id="43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7775" y="2449513"/>
                        <a:ext cx="709613" cy="7366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409752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1" grpId="0" animBg="1"/>
      <p:bldP spid="14" grpId="0" animBg="1"/>
      <p:bldP spid="17" grpId="0" animBg="1"/>
      <p:bldP spid="31" grpId="0" animBg="1"/>
      <p:bldP spid="33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Formulation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20" name="Down Arrow 19"/>
          <p:cNvSpPr/>
          <p:nvPr/>
        </p:nvSpPr>
        <p:spPr>
          <a:xfrm>
            <a:off x="4840330" y="4563696"/>
            <a:ext cx="484632" cy="582694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633014" y="1261531"/>
          <a:ext cx="1727200" cy="169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9" name="Equation" r:id="rId4" imgW="1726920" imgH="1701720" progId="Equation.DSMT4">
                  <p:embed/>
                </p:oleObj>
              </mc:Choice>
              <mc:Fallback>
                <p:oleObj name="Equation" r:id="rId4" imgW="1726920" imgH="170172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3014" y="1261531"/>
                        <a:ext cx="1727200" cy="1697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89162" y="2226750"/>
            <a:ext cx="2250458" cy="64633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+mj-lt"/>
              </a:rPr>
              <a:t>To avoid pathological conditions</a:t>
            </a:r>
          </a:p>
        </p:txBody>
      </p:sp>
      <p:sp>
        <p:nvSpPr>
          <p:cNvPr id="23" name="Oval 22"/>
          <p:cNvSpPr/>
          <p:nvPr/>
        </p:nvSpPr>
        <p:spPr>
          <a:xfrm>
            <a:off x="3540745" y="1856587"/>
            <a:ext cx="761556" cy="60311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Curved Connector 23"/>
          <p:cNvCxnSpPr>
            <a:cxnSpLocks/>
            <a:stCxn id="23" idx="2"/>
            <a:endCxn id="22" idx="3"/>
          </p:cNvCxnSpPr>
          <p:nvPr/>
        </p:nvCxnSpPr>
        <p:spPr>
          <a:xfrm rot="10800000" flipV="1">
            <a:off x="2639621" y="2158144"/>
            <a:ext cx="901125" cy="391771"/>
          </a:xfrm>
          <a:prstGeom prst="curvedConnector3">
            <a:avLst>
              <a:gd name="adj1" fmla="val 50000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8483549"/>
              </p:ext>
            </p:extLst>
          </p:nvPr>
        </p:nvGraphicFramePr>
        <p:xfrm>
          <a:off x="3461998" y="3972525"/>
          <a:ext cx="3309937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Equation" r:id="rId6" imgW="3314520" imgH="431640" progId="Equation.DSMT4">
                  <p:embed/>
                </p:oleObj>
              </mc:Choice>
              <mc:Fallback>
                <p:oleObj name="Equation" r:id="rId6" imgW="3314520" imgH="431640" progId="Equation.DSMT4">
                  <p:embed/>
                  <p:pic>
                    <p:nvPicPr>
                      <p:cNvPr id="27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1998" y="3972525"/>
                        <a:ext cx="3309937" cy="4445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7030A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Down Arrow 28"/>
          <p:cNvSpPr/>
          <p:nvPr/>
        </p:nvSpPr>
        <p:spPr>
          <a:xfrm>
            <a:off x="4874651" y="3216990"/>
            <a:ext cx="484632" cy="582694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6606549"/>
              </p:ext>
            </p:extLst>
          </p:nvPr>
        </p:nvGraphicFramePr>
        <p:xfrm>
          <a:off x="4215077" y="5319779"/>
          <a:ext cx="1735137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Equation" r:id="rId8" imgW="1739880" imgH="380880" progId="Equation.DSMT4">
                  <p:embed/>
                </p:oleObj>
              </mc:Choice>
              <mc:Fallback>
                <p:oleObj name="Equation" r:id="rId8" imgW="1739880" imgH="380880" progId="Equation.DSMT4">
                  <p:embed/>
                  <p:pic>
                    <p:nvPicPr>
                      <p:cNvPr id="3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5077" y="5319779"/>
                        <a:ext cx="1735137" cy="395287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7030A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864" name="Object 164863"/>
          <p:cNvGraphicFramePr>
            <a:graphicFrameLocks noChangeAspect="1"/>
          </p:cNvGraphicFramePr>
          <p:nvPr>
            <p:extLst/>
          </p:nvPr>
        </p:nvGraphicFramePr>
        <p:xfrm>
          <a:off x="5968146" y="1383652"/>
          <a:ext cx="2425701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Equation" r:id="rId10" imgW="2374560" imgH="761760" progId="Equation.DSMT4">
                  <p:embed/>
                </p:oleObj>
              </mc:Choice>
              <mc:Fallback>
                <p:oleObj name="Equation" r:id="rId10" imgW="2374560" imgH="761760" progId="Equation.DSMT4">
                  <p:embed/>
                  <p:pic>
                    <p:nvPicPr>
                      <p:cNvPr id="164864" name="Object 1648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8146" y="1383652"/>
                        <a:ext cx="2425701" cy="808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867" name="Object 164866"/>
          <p:cNvGraphicFramePr>
            <a:graphicFrameLocks noChangeAspect="1"/>
          </p:cNvGraphicFramePr>
          <p:nvPr>
            <p:extLst/>
          </p:nvPr>
        </p:nvGraphicFramePr>
        <p:xfrm>
          <a:off x="5968146" y="2219031"/>
          <a:ext cx="795337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Equation" r:id="rId12" imgW="749160" imgH="672840" progId="Equation.DSMT4">
                  <p:embed/>
                </p:oleObj>
              </mc:Choice>
              <mc:Fallback>
                <p:oleObj name="Equation" r:id="rId12" imgW="749160" imgH="672840" progId="Equation.DSMT4">
                  <p:embed/>
                  <p:pic>
                    <p:nvPicPr>
                      <p:cNvPr id="164867" name="Object 1648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8146" y="2219031"/>
                        <a:ext cx="795337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urved Connector 15"/>
          <p:cNvCxnSpPr>
            <a:cxnSpLocks/>
            <a:endCxn id="38" idx="3"/>
          </p:cNvCxnSpPr>
          <p:nvPr/>
        </p:nvCxnSpPr>
        <p:spPr>
          <a:xfrm rot="10800000">
            <a:off x="3698499" y="5120439"/>
            <a:ext cx="516580" cy="384009"/>
          </a:xfrm>
          <a:prstGeom prst="curvedConnector3">
            <a:avLst>
              <a:gd name="adj1" fmla="val 50000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57200" y="4935772"/>
            <a:ext cx="3241299" cy="3693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+mj-lt"/>
              </a:rPr>
              <a:t>Discretized approximation</a:t>
            </a:r>
          </a:p>
        </p:txBody>
      </p:sp>
      <p:sp>
        <p:nvSpPr>
          <p:cNvPr id="164870" name="Rectangle 164869"/>
          <p:cNvSpPr/>
          <p:nvPr/>
        </p:nvSpPr>
        <p:spPr>
          <a:xfrm>
            <a:off x="3331028" y="1175657"/>
            <a:ext cx="5253135" cy="1894114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479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 animBg="1"/>
      <p:bldP spid="29" grpId="0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Anisotropic Strength Sensitivity Analysis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4438073" y="1583962"/>
          <a:ext cx="3265488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Equation" r:id="rId4" imgW="3276360" imgH="685800" progId="Equation.DSMT4">
                  <p:embed/>
                </p:oleObj>
              </mc:Choice>
              <mc:Fallback>
                <p:oleObj name="Equation" r:id="rId4" imgW="3276360" imgH="6858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8073" y="1583962"/>
                        <a:ext cx="3265488" cy="709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4332288" y="3194912"/>
          <a:ext cx="4354512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3" name="Equation" r:id="rId6" imgW="4330440" imgH="1396800" progId="Equation.DSMT4">
                  <p:embed/>
                </p:oleObj>
              </mc:Choice>
              <mc:Fallback>
                <p:oleObj name="Equation" r:id="rId6" imgW="4330440" imgH="13968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2288" y="3194912"/>
                        <a:ext cx="4354512" cy="14351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/>
          </p:nvPr>
        </p:nvGraphicFramePr>
        <p:xfrm>
          <a:off x="4393045" y="4837217"/>
          <a:ext cx="238442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" name="Equation" r:id="rId8" imgW="2387520" imgH="533160" progId="Equation.DSMT4">
                  <p:embed/>
                </p:oleObj>
              </mc:Choice>
              <mc:Fallback>
                <p:oleObj name="Equation" r:id="rId8" imgW="2387520" imgH="53316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3045" y="4837217"/>
                        <a:ext cx="2384425" cy="5207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/>
          </p:nvPr>
        </p:nvGraphicFramePr>
        <p:xfrm>
          <a:off x="652967" y="3243658"/>
          <a:ext cx="3122613" cy="2662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Equation" r:id="rId10" imgW="3162240" imgH="2590560" progId="Equation.DSMT4">
                  <p:embed/>
                </p:oleObj>
              </mc:Choice>
              <mc:Fallback>
                <p:oleObj name="Equation" r:id="rId10" imgW="3162240" imgH="2590560" progId="Equation.DSMT4">
                  <p:embed/>
                  <p:pic>
                    <p:nvPicPr>
                      <p:cNvPr id="31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967" y="3243658"/>
                        <a:ext cx="3122613" cy="266223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867" name="Object 164866"/>
          <p:cNvGraphicFramePr>
            <a:graphicFrameLocks noChangeAspect="1"/>
          </p:cNvGraphicFramePr>
          <p:nvPr>
            <p:extLst/>
          </p:nvPr>
        </p:nvGraphicFramePr>
        <p:xfrm>
          <a:off x="4682836" y="5678488"/>
          <a:ext cx="2933700" cy="950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" name="Equation" r:id="rId12" imgW="2946240" imgH="965160" progId="Equation.DSMT4">
                  <p:embed/>
                </p:oleObj>
              </mc:Choice>
              <mc:Fallback>
                <p:oleObj name="Equation" r:id="rId12" imgW="2946240" imgH="965160" progId="Equation.DSMT4">
                  <p:embed/>
                  <p:pic>
                    <p:nvPicPr>
                      <p:cNvPr id="164867" name="Object 1648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2836" y="5678488"/>
                        <a:ext cx="2933700" cy="95091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B05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/>
          </p:nvPr>
        </p:nvGraphicFramePr>
        <p:xfrm>
          <a:off x="457200" y="1534750"/>
          <a:ext cx="2425701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7" name="Equation" r:id="rId14" imgW="2374560" imgH="761760" progId="Equation.DSMT4">
                  <p:embed/>
                </p:oleObj>
              </mc:Choice>
              <mc:Fallback>
                <p:oleObj name="Equation" r:id="rId14" imgW="2374560" imgH="761760" progId="Equation.DSMT4">
                  <p:embed/>
                  <p:pic>
                    <p:nvPicPr>
                      <p:cNvPr id="47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534750"/>
                        <a:ext cx="2425701" cy="808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Down Arrow 50"/>
          <p:cNvSpPr/>
          <p:nvPr/>
        </p:nvSpPr>
        <p:spPr>
          <a:xfrm rot="16200000">
            <a:off x="3533264" y="1747248"/>
            <a:ext cx="484632" cy="38303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Curved Connector 54"/>
          <p:cNvCxnSpPr>
            <a:stCxn id="56" idx="4"/>
            <a:endCxn id="31" idx="0"/>
          </p:cNvCxnSpPr>
          <p:nvPr/>
        </p:nvCxnSpPr>
        <p:spPr>
          <a:xfrm rot="5400000">
            <a:off x="4352041" y="155807"/>
            <a:ext cx="950083" cy="5225618"/>
          </a:xfrm>
          <a:prstGeom prst="curvedConnector3">
            <a:avLst>
              <a:gd name="adj1" fmla="val 50000"/>
            </a:avLst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7263245" y="1583962"/>
            <a:ext cx="353291" cy="709613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3321626" y="4127604"/>
            <a:ext cx="353291" cy="709613"/>
          </a:xfrm>
          <a:prstGeom prst="ellipse">
            <a:avLst/>
          </a:prstGeom>
          <a:noFill/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659602" y="4144528"/>
            <a:ext cx="353291" cy="709613"/>
          </a:xfrm>
          <a:prstGeom prst="ellipse">
            <a:avLst/>
          </a:prstGeom>
          <a:noFill/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Curved Connector 59"/>
          <p:cNvCxnSpPr>
            <a:stCxn id="57" idx="0"/>
            <a:endCxn id="14" idx="1"/>
          </p:cNvCxnSpPr>
          <p:nvPr/>
        </p:nvCxnSpPr>
        <p:spPr>
          <a:xfrm rot="5400000" flipH="1" flipV="1">
            <a:off x="3807709" y="3603025"/>
            <a:ext cx="215142" cy="834016"/>
          </a:xfrm>
          <a:prstGeom prst="curvedConnector2">
            <a:avLst/>
          </a:prstGeom>
          <a:ln w="1270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urved Connector 60"/>
          <p:cNvCxnSpPr>
            <a:stCxn id="58" idx="4"/>
          </p:cNvCxnSpPr>
          <p:nvPr/>
        </p:nvCxnSpPr>
        <p:spPr>
          <a:xfrm rot="16200000" flipH="1">
            <a:off x="3464518" y="4225871"/>
            <a:ext cx="239500" cy="1496040"/>
          </a:xfrm>
          <a:prstGeom prst="curvedConnector2">
            <a:avLst/>
          </a:prstGeom>
          <a:ln w="1270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5164282" y="4946073"/>
            <a:ext cx="249382" cy="403542"/>
          </a:xfrm>
          <a:prstGeom prst="ellipse">
            <a:avLst/>
          </a:prstGeom>
          <a:noFill/>
          <a:ln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Curved Connector 65"/>
          <p:cNvCxnSpPr>
            <a:cxnSpLocks/>
            <a:stCxn id="65" idx="4"/>
            <a:endCxn id="164867" idx="0"/>
          </p:cNvCxnSpPr>
          <p:nvPr/>
        </p:nvCxnSpPr>
        <p:spPr>
          <a:xfrm rot="16200000" flipH="1">
            <a:off x="5554893" y="5083694"/>
            <a:ext cx="328873" cy="860713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3" name="Object 72"/>
          <p:cNvGraphicFramePr>
            <a:graphicFrameLocks noChangeAspect="1"/>
          </p:cNvGraphicFramePr>
          <p:nvPr>
            <p:extLst/>
          </p:nvPr>
        </p:nvGraphicFramePr>
        <p:xfrm>
          <a:off x="457200" y="1147580"/>
          <a:ext cx="15811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8" name="Equation" r:id="rId16" imgW="1612800" imgH="368280" progId="Equation.DSMT4">
                  <p:embed/>
                </p:oleObj>
              </mc:Choice>
              <mc:Fallback>
                <p:oleObj name="Equation" r:id="rId16" imgW="1612800" imgH="368280" progId="Equation.DSMT4">
                  <p:embed/>
                  <p:pic>
                    <p:nvPicPr>
                      <p:cNvPr id="73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147580"/>
                        <a:ext cx="15811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212204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6" grpId="0" animBg="1"/>
      <p:bldP spid="57" grpId="0" animBg="1"/>
      <p:bldP spid="58" grpId="0" animBg="1"/>
      <p:bldP spid="6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Experiments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12" name="Picture 11" descr="C:\Users\mirzendehdel\Google Drive\Stress-Based Anisotropic TopOpt\Figures\TableNew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046" y="3636965"/>
            <a:ext cx="5800090" cy="96583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2892455"/>
              </p:ext>
            </p:extLst>
          </p:nvPr>
        </p:nvGraphicFramePr>
        <p:xfrm>
          <a:off x="1483384" y="2483650"/>
          <a:ext cx="1198563" cy="2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Equation" r:id="rId5" imgW="1244520" imgH="228600" progId="Equation.DSMT4">
                  <p:embed/>
                </p:oleObj>
              </mc:Choice>
              <mc:Fallback>
                <p:oleObj name="Equation" r:id="rId5" imgW="1244520" imgH="22860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3384" y="2483650"/>
                        <a:ext cx="1198563" cy="231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4400747"/>
              </p:ext>
            </p:extLst>
          </p:nvPr>
        </p:nvGraphicFramePr>
        <p:xfrm>
          <a:off x="1483384" y="2810062"/>
          <a:ext cx="784225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Equation" r:id="rId7" imgW="774360" imgH="228600" progId="Equation.DSMT4">
                  <p:embed/>
                </p:oleObj>
              </mc:Choice>
              <mc:Fallback>
                <p:oleObj name="Equation" r:id="rId7" imgW="774360" imgH="22860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3384" y="2810062"/>
                        <a:ext cx="784225" cy="233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082351" y="2045998"/>
            <a:ext cx="616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Material properties for ABS plastic at raster orientation of 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2217695"/>
              </p:ext>
            </p:extLst>
          </p:nvPr>
        </p:nvGraphicFramePr>
        <p:xfrm>
          <a:off x="6977963" y="2078565"/>
          <a:ext cx="530225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name="Equation" r:id="rId9" imgW="520560" imgH="279360" progId="Equation.DSMT4">
                  <p:embed/>
                </p:oleObj>
              </mc:Choice>
              <mc:Fallback>
                <p:oleObj name="Equation" r:id="rId9" imgW="520560" imgH="27936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7963" y="2078565"/>
                        <a:ext cx="530225" cy="288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061292" y="3267609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Material strength components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82183" y="4974952"/>
            <a:ext cx="34099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Printer 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XYZ Da Vinci Duo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90% infill density (maximum)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77211" y="5013029"/>
            <a:ext cx="29738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Tensile actuator 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MTS Criterion Model 43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5KN load 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Run at 5 mm/min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Data collection at 100Hz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61291" y="1916828"/>
            <a:ext cx="6568751" cy="1208826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61292" y="3172972"/>
            <a:ext cx="6568751" cy="179822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61292" y="5010167"/>
            <a:ext cx="3409908" cy="891875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13150" y="5013029"/>
            <a:ext cx="3137952" cy="139543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67813" y="1028225"/>
            <a:ext cx="60067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Fused Deposition Modeling: 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Strength anisotropy along </a:t>
            </a:r>
            <a:r>
              <a:rPr lang="en-US" b="1" dirty="0">
                <a:solidFill>
                  <a:schemeClr val="bg1"/>
                </a:solidFill>
              </a:rPr>
              <a:t>build direction </a:t>
            </a:r>
            <a:r>
              <a:rPr lang="en-US" dirty="0">
                <a:solidFill>
                  <a:schemeClr val="bg1"/>
                </a:solidFill>
              </a:rPr>
              <a:t>under</a:t>
            </a:r>
            <a:r>
              <a:rPr lang="en-US" b="1" dirty="0">
                <a:solidFill>
                  <a:schemeClr val="bg1"/>
                </a:solidFill>
              </a:rPr>
              <a:t> tension</a:t>
            </a:r>
          </a:p>
        </p:txBody>
      </p:sp>
      <p:sp>
        <p:nvSpPr>
          <p:cNvPr id="3" name="Left Brace 2"/>
          <p:cNvSpPr/>
          <p:nvPr/>
        </p:nvSpPr>
        <p:spPr>
          <a:xfrm rot="16200000">
            <a:off x="3212204" y="3910432"/>
            <a:ext cx="183170" cy="1201566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1164" y="4552832"/>
            <a:ext cx="1410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solidFill>
                  <a:schemeClr val="bg1"/>
                </a:solidFill>
                <a:latin typeface="+mj-lt"/>
              </a:rPr>
              <a:t>Ahn</a:t>
            </a:r>
            <a:r>
              <a:rPr lang="en-US" sz="1400" i="1" dirty="0">
                <a:solidFill>
                  <a:schemeClr val="bg1"/>
                </a:solidFill>
                <a:latin typeface="+mj-lt"/>
              </a:rPr>
              <a:t> et al. (2002)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52960" y="4566725"/>
            <a:ext cx="1670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+mj-lt"/>
              </a:rPr>
              <a:t>Riddick et al. (2016)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04560" y="4561505"/>
            <a:ext cx="1399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solidFill>
                  <a:schemeClr val="bg1"/>
                </a:solidFill>
                <a:latin typeface="+mj-lt"/>
              </a:rPr>
              <a:t>Ahn</a:t>
            </a:r>
            <a:r>
              <a:rPr lang="en-US" sz="1400" i="1" dirty="0">
                <a:solidFill>
                  <a:schemeClr val="bg1"/>
                </a:solidFill>
                <a:latin typeface="+mj-lt"/>
              </a:rPr>
              <a:t> et al. (2003)</a:t>
            </a:r>
          </a:p>
        </p:txBody>
      </p:sp>
      <p:sp>
        <p:nvSpPr>
          <p:cNvPr id="27" name="Left Brace 26"/>
          <p:cNvSpPr/>
          <p:nvPr/>
        </p:nvSpPr>
        <p:spPr>
          <a:xfrm rot="16200000">
            <a:off x="4828563" y="3912076"/>
            <a:ext cx="183170" cy="1201566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Left Brace 27"/>
          <p:cNvSpPr/>
          <p:nvPr/>
        </p:nvSpPr>
        <p:spPr>
          <a:xfrm rot="16200000">
            <a:off x="6427367" y="3919661"/>
            <a:ext cx="183170" cy="1201566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79867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2" grpId="0"/>
      <p:bldP spid="23" grpId="0"/>
      <p:bldP spid="13" grpId="0" animBg="1"/>
      <p:bldP spid="14" grpId="0" animBg="1"/>
      <p:bldP spid="15" grpId="0" animBg="1"/>
      <p:bldP spid="18" grpId="0" animBg="1"/>
      <p:bldP spid="3" grpId="0" animBg="1"/>
      <p:bldP spid="4" grpId="0"/>
      <p:bldP spid="25" grpId="0"/>
      <p:bldP spid="26" grpId="0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Stiffness vs. Strength – Numerical solution</a:t>
            </a:r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5" name="Picture 4" descr="C:\Users\mirzendehdel\Desktop\ParetoApplications\ProjectFiles\TopOptForAnisotropic\Paper Examples\ten20w.t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8" t="15142" r="34643" b="15920"/>
          <a:stretch/>
        </p:blipFill>
        <p:spPr bwMode="auto">
          <a:xfrm>
            <a:off x="5528808" y="4516051"/>
            <a:ext cx="1611720" cy="17029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C:\Users\mirzendehdel\Desktop\ParetoApplications\ProjectFiles\TopOptForAnisotropic\Paper Examples\vmmm.tif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8" t="18035" r="31040" b="11166"/>
          <a:stretch/>
        </p:blipFill>
        <p:spPr bwMode="auto">
          <a:xfrm>
            <a:off x="2374600" y="4516051"/>
            <a:ext cx="1658710" cy="17402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C:\Users\mirzendehdel\Google Drive\Stress-Based Anisotropic TopOpt\Figures\Problems\Slide1.TIF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r="11939"/>
          <a:stretch/>
        </p:blipFill>
        <p:spPr bwMode="auto">
          <a:xfrm>
            <a:off x="3807887" y="1120696"/>
            <a:ext cx="1720921" cy="221786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1945525" y="2057826"/>
            <a:ext cx="1957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Reduce weight by 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80%</a:t>
            </a:r>
          </a:p>
        </p:txBody>
      </p:sp>
      <p:cxnSp>
        <p:nvCxnSpPr>
          <p:cNvPr id="3" name="Elbow Connector 2"/>
          <p:cNvCxnSpPr>
            <a:stCxn id="8" idx="2"/>
            <a:endCxn id="6" idx="0"/>
          </p:cNvCxnSpPr>
          <p:nvPr/>
        </p:nvCxnSpPr>
        <p:spPr>
          <a:xfrm rot="5400000">
            <a:off x="3347409" y="3195111"/>
            <a:ext cx="1177487" cy="1464393"/>
          </a:xfrm>
          <a:prstGeom prst="bent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8" idx="2"/>
            <a:endCxn id="5" idx="0"/>
          </p:cNvCxnSpPr>
          <p:nvPr/>
        </p:nvCxnSpPr>
        <p:spPr>
          <a:xfrm rot="16200000" flipH="1">
            <a:off x="4912765" y="3094147"/>
            <a:ext cx="1177487" cy="1666320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999599" y="3737254"/>
            <a:ext cx="109742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Strength</a:t>
            </a:r>
            <a:endParaRPr lang="en-US" b="1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40914" y="3737254"/>
            <a:ext cx="109742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Stiffness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313520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B0E7DD-1E21-4E90-AD34-76BB712B39E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" y="2975167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Cost-Effective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Functional Designs</a:t>
            </a:r>
            <a:br>
              <a:rPr lang="en-US" sz="3200" b="1" dirty="0">
                <a:solidFill>
                  <a:schemeClr val="bg1"/>
                </a:solidFill>
                <a:latin typeface="+mj-lt"/>
              </a:rPr>
            </a:br>
            <a:r>
              <a:rPr lang="en-US" sz="3200" b="1" dirty="0">
                <a:solidFill>
                  <a:schemeClr val="bg1"/>
                </a:solidFill>
                <a:latin typeface="+mj-lt"/>
              </a:rPr>
              <a:t> for Additive </a:t>
            </a: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Manufacturing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3585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Stiffness vs. Strength – Experiments</a:t>
            </a:r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9" t="41411" r="25244" b="35419"/>
          <a:stretch/>
        </p:blipFill>
        <p:spPr>
          <a:xfrm rot="5400000">
            <a:off x="5141859" y="2978792"/>
            <a:ext cx="5103531" cy="1537687"/>
          </a:xfrm>
          <a:prstGeom prst="rect">
            <a:avLst/>
          </a:prstGeom>
        </p:spPr>
      </p:pic>
      <p:pic>
        <p:nvPicPr>
          <p:cNvPr id="10" name="Picture 9" descr="fig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013" y="1360713"/>
            <a:ext cx="4179465" cy="2859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fig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11" y="4476819"/>
            <a:ext cx="5147945" cy="1636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5897995"/>
      </p:ext>
    </p:extLst>
  </p:cSld>
  <p:clrMapOvr>
    <a:masterClrMapping/>
  </p:clrMapOvr>
  <p:transition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VonMises vs. Tsai-Wu – Numerical solution</a:t>
            </a:r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 t="23556" r="12623" b="23558"/>
          <a:stretch/>
        </p:blipFill>
        <p:spPr>
          <a:xfrm>
            <a:off x="962927" y="1044896"/>
            <a:ext cx="2649682" cy="11443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 t="23556" r="12623" b="23558"/>
          <a:stretch/>
        </p:blipFill>
        <p:spPr>
          <a:xfrm>
            <a:off x="5541455" y="1122312"/>
            <a:ext cx="2649682" cy="114438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3449836" y="1834880"/>
            <a:ext cx="0" cy="602673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076936" y="2106587"/>
            <a:ext cx="1210832" cy="160107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655464" y="2180778"/>
            <a:ext cx="1210832" cy="160107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8062468" y="1924946"/>
            <a:ext cx="0" cy="6026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921370" y="1826653"/>
            <a:ext cx="277408" cy="2774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260880" y="1294125"/>
            <a:ext cx="912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Tension</a:t>
            </a:r>
          </a:p>
        </p:txBody>
      </p:sp>
      <p:cxnSp>
        <p:nvCxnSpPr>
          <p:cNvPr id="15" name="Curved Connector 14"/>
          <p:cNvCxnSpPr>
            <a:stCxn id="13" idx="0"/>
            <a:endCxn id="14" idx="2"/>
          </p:cNvCxnSpPr>
          <p:nvPr/>
        </p:nvCxnSpPr>
        <p:spPr>
          <a:xfrm rot="16200000" flipV="1">
            <a:off x="6823834" y="1590413"/>
            <a:ext cx="163196" cy="309284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2269969" y="1751276"/>
            <a:ext cx="277408" cy="2774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327799" y="1186815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Compression</a:t>
            </a:r>
          </a:p>
        </p:txBody>
      </p:sp>
      <p:cxnSp>
        <p:nvCxnSpPr>
          <p:cNvPr id="18" name="Curved Connector 17"/>
          <p:cNvCxnSpPr>
            <a:stCxn id="16" idx="0"/>
            <a:endCxn id="17" idx="2"/>
          </p:cNvCxnSpPr>
          <p:nvPr/>
        </p:nvCxnSpPr>
        <p:spPr>
          <a:xfrm rot="16200000" flipV="1">
            <a:off x="2156675" y="1499278"/>
            <a:ext cx="195129" cy="308868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191137" y="21744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Load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62347" y="206425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Load</a:t>
            </a:r>
          </a:p>
        </p:txBody>
      </p:sp>
      <p:pic>
        <p:nvPicPr>
          <p:cNvPr id="21" name="Picture 20" descr="fig1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" b="68043"/>
          <a:stretch/>
        </p:blipFill>
        <p:spPr bwMode="auto">
          <a:xfrm>
            <a:off x="3031490" y="3399351"/>
            <a:ext cx="3081020" cy="12642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 descr="fig1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16" r="4787" b="34666"/>
          <a:stretch/>
        </p:blipFill>
        <p:spPr bwMode="auto">
          <a:xfrm>
            <a:off x="816077" y="5036756"/>
            <a:ext cx="3021330" cy="12547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 descr="fig1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" t="69682"/>
          <a:stretch/>
        </p:blipFill>
        <p:spPr bwMode="auto">
          <a:xfrm>
            <a:off x="5541455" y="5036756"/>
            <a:ext cx="2873375" cy="12007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4" name="Elbow Connector 23"/>
          <p:cNvCxnSpPr>
            <a:stCxn id="6" idx="2"/>
            <a:endCxn id="21" idx="0"/>
          </p:cNvCxnSpPr>
          <p:nvPr/>
        </p:nvCxnSpPr>
        <p:spPr>
          <a:xfrm rot="5400000">
            <a:off x="5152820" y="1685874"/>
            <a:ext cx="1132657" cy="2294296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5" idx="2"/>
            <a:endCxn id="21" idx="0"/>
          </p:cNvCxnSpPr>
          <p:nvPr/>
        </p:nvCxnSpPr>
        <p:spPr>
          <a:xfrm rot="16200000" flipH="1">
            <a:off x="2824848" y="1652198"/>
            <a:ext cx="1210073" cy="2284232"/>
          </a:xfrm>
          <a:prstGeom prst="bentConnector3">
            <a:avLst>
              <a:gd name="adj1" fmla="val 5325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411072" y="2638648"/>
            <a:ext cx="2321859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vonMises (Isotropic)</a:t>
            </a:r>
            <a:endParaRPr lang="en-US" b="1" dirty="0">
              <a:latin typeface="+mj-lt"/>
            </a:endParaRPr>
          </a:p>
        </p:txBody>
      </p:sp>
      <p:cxnSp>
        <p:nvCxnSpPr>
          <p:cNvPr id="30" name="Straight Arrow Connector 29"/>
          <p:cNvCxnSpPr>
            <a:endCxn id="23" idx="0"/>
          </p:cNvCxnSpPr>
          <p:nvPr/>
        </p:nvCxnSpPr>
        <p:spPr>
          <a:xfrm flipH="1">
            <a:off x="6978143" y="2195985"/>
            <a:ext cx="16821" cy="284077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314539" y="4187514"/>
            <a:ext cx="1491069" cy="64633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Tsai-Wu (Anisotropic)</a:t>
            </a:r>
            <a:endParaRPr lang="en-US" b="1" dirty="0">
              <a:latin typeface="+mj-lt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2148814" y="2202217"/>
            <a:ext cx="16821" cy="284077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485210" y="4193746"/>
            <a:ext cx="1491069" cy="64633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Tsai-Wu (Anisotropic)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473541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g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586" y="4078845"/>
            <a:ext cx="3219420" cy="2170436"/>
          </a:xfrm>
          <a:prstGeom prst="rect">
            <a:avLst/>
          </a:prstGeom>
          <a:noFill/>
          <a:ln>
            <a:noFill/>
          </a:ln>
        </p:spPr>
      </p:pic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VonMises vs. Tsai-Wu – Experiments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6" t="32623" r="37828" b="23032"/>
          <a:stretch/>
        </p:blipFill>
        <p:spPr>
          <a:xfrm rot="5400000">
            <a:off x="1359745" y="2138444"/>
            <a:ext cx="1284267" cy="22808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32820" r="36966" b="10051"/>
          <a:stretch/>
        </p:blipFill>
        <p:spPr>
          <a:xfrm rot="5400000">
            <a:off x="4864646" y="2234720"/>
            <a:ext cx="1272844" cy="21164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7" t="47403" r="36329" b="20437"/>
          <a:stretch/>
        </p:blipFill>
        <p:spPr>
          <a:xfrm rot="5400000">
            <a:off x="7127466" y="2194053"/>
            <a:ext cx="1188800" cy="21749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 t="23556" r="12623" b="23558"/>
          <a:stretch/>
        </p:blipFill>
        <p:spPr>
          <a:xfrm>
            <a:off x="962927" y="1158020"/>
            <a:ext cx="2649682" cy="11443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 t="23556" r="12623" b="23558"/>
          <a:stretch/>
        </p:blipFill>
        <p:spPr>
          <a:xfrm>
            <a:off x="5541455" y="1235436"/>
            <a:ext cx="2649682" cy="1144382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V="1">
            <a:off x="3449836" y="1948004"/>
            <a:ext cx="0" cy="602673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076936" y="2219711"/>
            <a:ext cx="1210832" cy="160107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655464" y="2293902"/>
            <a:ext cx="1210832" cy="160107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8062468" y="2038070"/>
            <a:ext cx="0" cy="6026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6921370" y="1939777"/>
            <a:ext cx="277408" cy="2774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260880" y="1407249"/>
            <a:ext cx="979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Tension</a:t>
            </a:r>
          </a:p>
        </p:txBody>
      </p:sp>
      <p:cxnSp>
        <p:nvCxnSpPr>
          <p:cNvPr id="24" name="Curved Connector 23"/>
          <p:cNvCxnSpPr>
            <a:stCxn id="22" idx="0"/>
            <a:endCxn id="23" idx="2"/>
          </p:cNvCxnSpPr>
          <p:nvPr/>
        </p:nvCxnSpPr>
        <p:spPr>
          <a:xfrm rot="16200000" flipV="1">
            <a:off x="6823834" y="1703537"/>
            <a:ext cx="163196" cy="309284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2269969" y="1864400"/>
            <a:ext cx="277408" cy="2774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327799" y="1299939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Compression</a:t>
            </a:r>
          </a:p>
        </p:txBody>
      </p:sp>
      <p:cxnSp>
        <p:nvCxnSpPr>
          <p:cNvPr id="27" name="Curved Connector 26"/>
          <p:cNvCxnSpPr>
            <a:stCxn id="25" idx="0"/>
            <a:endCxn id="26" idx="2"/>
          </p:cNvCxnSpPr>
          <p:nvPr/>
        </p:nvCxnSpPr>
        <p:spPr>
          <a:xfrm rot="16200000" flipV="1">
            <a:off x="2156675" y="1612402"/>
            <a:ext cx="195129" cy="308868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191137" y="228758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Load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62347" y="217737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Load</a:t>
            </a:r>
          </a:p>
        </p:txBody>
      </p:sp>
      <p:pic>
        <p:nvPicPr>
          <p:cNvPr id="30" name="Picture 29" descr="fig1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35" y="4078845"/>
            <a:ext cx="3275422" cy="2189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609185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744" y="3412956"/>
            <a:ext cx="4483799" cy="28944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02605" y="1136556"/>
            <a:ext cx="7226995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Considered </a:t>
            </a:r>
            <a:r>
              <a:rPr lang="en-US" sz="2000" b="1" i="1" dirty="0">
                <a:solidFill>
                  <a:schemeClr val="bg1"/>
                </a:solidFill>
                <a:latin typeface="+mj-lt"/>
              </a:rPr>
              <a:t>support constraint 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in TO by: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Posing the constraint w.r.t </a:t>
            </a:r>
            <a:r>
              <a:rPr lang="en-US" sz="2000" b="1" i="1" dirty="0">
                <a:solidFill>
                  <a:schemeClr val="bg1"/>
                </a:solidFill>
                <a:latin typeface="+mj-lt"/>
              </a:rPr>
              <a:t>unconstrained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TO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Considering </a:t>
            </a:r>
            <a:r>
              <a:rPr lang="en-US" sz="2000" b="1" i="1" dirty="0">
                <a:solidFill>
                  <a:schemeClr val="bg1"/>
                </a:solidFill>
                <a:latin typeface="+mj-lt"/>
              </a:rPr>
              <a:t>tradeoff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with </a:t>
            </a:r>
            <a:r>
              <a:rPr lang="en-US" sz="2000" b="1" i="1" dirty="0">
                <a:solidFill>
                  <a:schemeClr val="bg1"/>
                </a:solidFill>
                <a:latin typeface="+mj-lt"/>
              </a:rPr>
              <a:t>performance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2605" y="2397293"/>
            <a:ext cx="7532078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7030A0"/>
                </a:solidFill>
                <a:latin typeface="+mj-lt"/>
              </a:rPr>
              <a:t>Considered </a:t>
            </a:r>
            <a:r>
              <a:rPr lang="en-US" sz="2000" b="1" i="1" dirty="0">
                <a:solidFill>
                  <a:srgbClr val="7030A0"/>
                </a:solidFill>
                <a:latin typeface="+mj-lt"/>
              </a:rPr>
              <a:t>strength anisotropy </a:t>
            </a:r>
            <a:r>
              <a:rPr lang="en-US" sz="2000" dirty="0">
                <a:solidFill>
                  <a:srgbClr val="7030A0"/>
                </a:solidFill>
                <a:latin typeface="+mj-lt"/>
              </a:rPr>
              <a:t>in TO: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latin typeface="+mj-lt"/>
              </a:rPr>
              <a:t>Generalized Failure criteria such as Tsai-Wu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latin typeface="+mj-lt"/>
              </a:rPr>
              <a:t>Significant improvement in FDM parts via experimental tests </a:t>
            </a:r>
            <a:endParaRPr lang="en-US" sz="2000" b="1" i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894736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method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802079" y="5146385"/>
            <a:ext cx="36627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Minimize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 {Volume, Compliance}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Constraint 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on displacement, stress,…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Constraint 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on support volume (*)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46656" y="5649050"/>
            <a:ext cx="2716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+mj-lt"/>
              </a:rPr>
              <a:t>Challenging!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+mj-lt"/>
              </a:rPr>
              <a:t>Not explored in literature!</a:t>
            </a:r>
          </a:p>
        </p:txBody>
      </p:sp>
      <p:cxnSp>
        <p:nvCxnSpPr>
          <p:cNvPr id="20" name="Curved Connector 19"/>
          <p:cNvCxnSpPr>
            <a:cxnSpLocks/>
            <a:stCxn id="14" idx="3"/>
            <a:endCxn id="18" idx="1"/>
          </p:cNvCxnSpPr>
          <p:nvPr/>
        </p:nvCxnSpPr>
        <p:spPr>
          <a:xfrm>
            <a:off x="4464857" y="5746550"/>
            <a:ext cx="1181799" cy="194888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581077" y="946305"/>
            <a:ext cx="2465935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Method: Pareto tracing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75305" y="1404650"/>
            <a:ext cx="40774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K. Suresh, “Efficient generation of large-scale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pareto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-optimal topologies,” </a:t>
            </a:r>
            <a:r>
              <a:rPr lang="en-US" sz="1200" i="1" dirty="0">
                <a:solidFill>
                  <a:schemeClr val="bg1"/>
                </a:solidFill>
                <a:latin typeface="+mj-lt"/>
              </a:rPr>
              <a:t>Struct Multidisc </a:t>
            </a:r>
            <a:r>
              <a:rPr lang="en-US" sz="1200" i="1" dirty="0" err="1">
                <a:solidFill>
                  <a:schemeClr val="bg1"/>
                </a:solidFill>
                <a:latin typeface="+mj-lt"/>
              </a:rPr>
              <a:t>Optim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, vol. 47, no. 1, pp. 49–61, May 2012.</a:t>
            </a:r>
            <a:endParaRPr lang="en-US" sz="120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909187" y="1310101"/>
            <a:ext cx="2587113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rgbClr val="FF0000"/>
                </a:solidFill>
                <a:latin typeface="+mj-lt"/>
              </a:rPr>
              <a:t>Optimal trade-off between objectives and constraints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75305" y="3029323"/>
            <a:ext cx="2592657" cy="461665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Valid intermediate designs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455919" y="3684042"/>
            <a:ext cx="2575486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rgbClr val="FF0000"/>
                </a:solidFill>
                <a:latin typeface="+mj-lt"/>
              </a:rPr>
              <a:t>Can make predictions throughout optimization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75305" y="1063831"/>
            <a:ext cx="3936714" cy="98978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012" y="2485241"/>
            <a:ext cx="4855010" cy="2730943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164869" name="Connector: Curved 164868"/>
          <p:cNvCxnSpPr>
            <a:stCxn id="30" idx="3"/>
            <a:endCxn id="31" idx="1"/>
          </p:cNvCxnSpPr>
          <p:nvPr/>
        </p:nvCxnSpPr>
        <p:spPr>
          <a:xfrm>
            <a:off x="4712019" y="1558721"/>
            <a:ext cx="1197168" cy="144052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Down Arrow 30"/>
          <p:cNvSpPr/>
          <p:nvPr/>
        </p:nvSpPr>
        <p:spPr>
          <a:xfrm>
            <a:off x="4115420" y="2261268"/>
            <a:ext cx="484632" cy="38303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wn Arrow 30"/>
          <p:cNvSpPr/>
          <p:nvPr/>
        </p:nvSpPr>
        <p:spPr>
          <a:xfrm>
            <a:off x="4115420" y="4968897"/>
            <a:ext cx="484632" cy="38303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Connector: Curved 45"/>
          <p:cNvCxnSpPr>
            <a:cxnSpLocks/>
            <a:stCxn id="32" idx="2"/>
            <a:endCxn id="33" idx="0"/>
          </p:cNvCxnSpPr>
          <p:nvPr/>
        </p:nvCxnSpPr>
        <p:spPr>
          <a:xfrm rot="16200000" flipH="1">
            <a:off x="2311121" y="3251501"/>
            <a:ext cx="193054" cy="672028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14227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32" grpId="0" animBg="1"/>
      <p:bldP spid="33" grpId="0"/>
      <p:bldP spid="44" grpId="0" animBg="1"/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Elbow Connector 38"/>
          <p:cNvCxnSpPr>
            <a:stCxn id="32" idx="3"/>
            <a:endCxn id="37" idx="1"/>
          </p:cNvCxnSpPr>
          <p:nvPr/>
        </p:nvCxnSpPr>
        <p:spPr>
          <a:xfrm>
            <a:off x="1458255" y="3283906"/>
            <a:ext cx="510967" cy="499058"/>
          </a:xfrm>
          <a:prstGeom prst="bentConnector3">
            <a:avLst>
              <a:gd name="adj1" fmla="val 50000"/>
            </a:avLst>
          </a:prstGeom>
          <a:ln>
            <a:solidFill>
              <a:srgbClr val="34343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fig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31565" b="35762"/>
          <a:stretch/>
        </p:blipFill>
        <p:spPr bwMode="auto">
          <a:xfrm>
            <a:off x="1969222" y="2362309"/>
            <a:ext cx="2491912" cy="8588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Sensitivity Analysis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6907213" y="2898775"/>
          <a:ext cx="1244600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0" name="Equation" r:id="rId5" imgW="1244520" imgH="698400" progId="Equation.DSMT4">
                  <p:embed/>
                </p:oleObj>
              </mc:Choice>
              <mc:Fallback>
                <p:oleObj name="Equation" r:id="rId5" imgW="1244520" imgH="6984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7213" y="2898775"/>
                        <a:ext cx="1244600" cy="69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4461134" y="2348216"/>
                <a:ext cx="263975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chemeClr val="bg1"/>
                    </a:solidFill>
                    <a:latin typeface="+mj-lt"/>
                  </a:rPr>
                  <a:t>Take </a:t>
                </a:r>
                <a:r>
                  <a:rPr lang="en-US" sz="1600" b="1" dirty="0">
                    <a:solidFill>
                      <a:schemeClr val="bg1"/>
                    </a:solidFill>
                    <a:latin typeface="+mj-lt"/>
                  </a:rPr>
                  <a:t>derivative of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+mj-lt"/>
                      </a:rPr>
                      <m:t>𝛾</m:t>
                    </m:r>
                    <m:r>
                      <a:rPr lang="en-US" sz="1600" b="0" i="0" smtClean="0">
                        <a:solidFill>
                          <a:schemeClr val="bg1"/>
                        </a:solidFill>
                        <a:latin typeface="+mj-lt"/>
                      </a:rPr>
                      <m:t> </m:t>
                    </m:r>
                  </m:oMath>
                </a14:m>
                <a:r>
                  <a:rPr lang="en-US" sz="1600" b="1" i="1" dirty="0">
                    <a:solidFill>
                      <a:schemeClr val="bg1"/>
                    </a:solidFill>
                    <a:latin typeface="+mj-lt"/>
                  </a:rPr>
                  <a:t>p-Norm</a:t>
                </a:r>
                <a:r>
                  <a:rPr lang="en-US" sz="1600" dirty="0">
                    <a:solidFill>
                      <a:schemeClr val="bg1"/>
                    </a:solidFill>
                    <a:latin typeface="+mj-lt"/>
                  </a:rPr>
                  <a:t> </a:t>
                </a:r>
              </a:p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+mj-lt"/>
                  </a:rPr>
                  <a:t>w.r.t Nodal Solution </a:t>
                </a:r>
                <a:r>
                  <a:rPr lang="en-US" sz="1600" b="1" i="1" dirty="0">
                    <a:solidFill>
                      <a:schemeClr val="bg1"/>
                    </a:solidFill>
                    <a:latin typeface="+mj-lt"/>
                  </a:rPr>
                  <a:t>u</a:t>
                </a: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1134" y="2348216"/>
                <a:ext cx="2639753" cy="584775"/>
              </a:xfrm>
              <a:prstGeom prst="rect">
                <a:avLst/>
              </a:prstGeom>
              <a:blipFill>
                <a:blip r:embed="rId7"/>
                <a:stretch>
                  <a:fillRect l="-462" t="-3125" r="-231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565052" y="3641674"/>
            <a:ext cx="2431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Solve Adjoint problem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0" y="4738809"/>
            <a:ext cx="2558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Compute element sensitivity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7100887" y="4229773"/>
          <a:ext cx="858838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1" name="Equation" r:id="rId8" imgW="876240" imgH="330120" progId="Equation.DSMT4">
                  <p:embed/>
                </p:oleObj>
              </mc:Choice>
              <mc:Fallback>
                <p:oleObj name="Equation" r:id="rId8" imgW="876240" imgH="33012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0887" y="4229773"/>
                        <a:ext cx="858838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6916738" y="5291138"/>
          <a:ext cx="1298575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2" name="Equation" r:id="rId10" imgW="1282680" imgH="393480" progId="Equation.DSMT4">
                  <p:embed/>
                </p:oleObj>
              </mc:Choice>
              <mc:Fallback>
                <p:oleObj name="Equation" r:id="rId10" imgW="1282680" imgH="39348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6738" y="5291138"/>
                        <a:ext cx="1298575" cy="388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6921722" y="1613677"/>
          <a:ext cx="850900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3" name="Equation" r:id="rId12" imgW="850680" imgH="431640" progId="Equation.DSMT4">
                  <p:embed/>
                </p:oleObj>
              </mc:Choice>
              <mc:Fallback>
                <p:oleObj name="Equation" r:id="rId12" imgW="850680" imgH="43164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1722" y="1613677"/>
                        <a:ext cx="850900" cy="4238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619629" y="1124485"/>
            <a:ext cx="2340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Change in Quantity of Interest </a:t>
            </a:r>
          </a:p>
        </p:txBody>
      </p:sp>
      <p:sp>
        <p:nvSpPr>
          <p:cNvPr id="18" name="Down Arrow 17"/>
          <p:cNvSpPr/>
          <p:nvPr/>
        </p:nvSpPr>
        <p:spPr>
          <a:xfrm>
            <a:off x="7287990" y="2325829"/>
            <a:ext cx="484632" cy="38303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7287990" y="3638380"/>
            <a:ext cx="484632" cy="38303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7287990" y="4732548"/>
            <a:ext cx="484632" cy="38303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70091" y="1177660"/>
            <a:ext cx="28835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Change in Compliance </a:t>
            </a: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/>
          </p:nvPr>
        </p:nvGraphicFramePr>
        <p:xfrm>
          <a:off x="1262045" y="1787707"/>
          <a:ext cx="129857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4" name="Equation" r:id="rId14" imgW="1282680" imgH="368280" progId="Equation.DSMT4">
                  <p:embed/>
                </p:oleObj>
              </mc:Choice>
              <mc:Fallback>
                <p:oleObj name="Equation" r:id="rId14" imgW="1282680" imgH="368280" progId="Equation.DSMT4">
                  <p:embed/>
                  <p:pic>
                    <p:nvPicPr>
                      <p:cNvPr id="29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2045" y="1787707"/>
                        <a:ext cx="1298575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Picture 31" descr="fig3"/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4" r="57937" b="69255"/>
          <a:stretch/>
        </p:blipFill>
        <p:spPr bwMode="auto">
          <a:xfrm>
            <a:off x="218639" y="2641299"/>
            <a:ext cx="1239616" cy="12852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64864" name="Elbow Connector 164863"/>
          <p:cNvCxnSpPr>
            <a:stCxn id="32" idx="3"/>
            <a:endCxn id="30" idx="1"/>
          </p:cNvCxnSpPr>
          <p:nvPr/>
        </p:nvCxnSpPr>
        <p:spPr>
          <a:xfrm flipV="1">
            <a:off x="1458255" y="2791744"/>
            <a:ext cx="510967" cy="492162"/>
          </a:xfrm>
          <a:prstGeom prst="bentConnector3">
            <a:avLst>
              <a:gd name="adj1" fmla="val 50000"/>
            </a:avLst>
          </a:prstGeom>
          <a:ln>
            <a:solidFill>
              <a:srgbClr val="34343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fig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66006"/>
          <a:stretch/>
        </p:blipFill>
        <p:spPr bwMode="auto">
          <a:xfrm>
            <a:off x="1969222" y="3336155"/>
            <a:ext cx="2491912" cy="8936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8" name="Object 47"/>
          <p:cNvGraphicFramePr>
            <a:graphicFrameLocks noChangeAspect="1"/>
          </p:cNvGraphicFramePr>
          <p:nvPr>
            <p:extLst/>
          </p:nvPr>
        </p:nvGraphicFramePr>
        <p:xfrm>
          <a:off x="1572451" y="3357222"/>
          <a:ext cx="282575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5" name="Equation" r:id="rId17" imgW="279360" imgH="355320" progId="Equation.DSMT4">
                  <p:embed/>
                </p:oleObj>
              </mc:Choice>
              <mc:Fallback>
                <p:oleObj name="Equation" r:id="rId17" imgW="279360" imgH="355320" progId="Equation.DSMT4">
                  <p:embed/>
                  <p:pic>
                    <p:nvPicPr>
                      <p:cNvPr id="48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2451" y="3357222"/>
                        <a:ext cx="282575" cy="3524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>
            <p:extLst/>
          </p:nvPr>
        </p:nvGraphicFramePr>
        <p:xfrm>
          <a:off x="1572451" y="2852878"/>
          <a:ext cx="2667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6" name="Equation" r:id="rId19" imgW="266400" imgH="355320" progId="Equation.DSMT4">
                  <p:embed/>
                </p:oleObj>
              </mc:Choice>
              <mc:Fallback>
                <p:oleObj name="Equation" r:id="rId19" imgW="266400" imgH="355320" progId="Equation.DSMT4">
                  <p:embed/>
                  <p:pic>
                    <p:nvPicPr>
                      <p:cNvPr id="49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2451" y="2852878"/>
                        <a:ext cx="266700" cy="368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>
            <p:extLst/>
          </p:nvPr>
        </p:nvGraphicFramePr>
        <p:xfrm>
          <a:off x="5226721" y="6007722"/>
          <a:ext cx="2328862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7" name="Equation" r:id="rId21" imgW="2336760" imgH="380880" progId="Equation.DSMT4">
                  <p:embed/>
                </p:oleObj>
              </mc:Choice>
              <mc:Fallback>
                <p:oleObj name="Equation" r:id="rId21" imgW="2336760" imgH="380880" progId="Equation.DSMT4">
                  <p:embed/>
                  <p:pic>
                    <p:nvPicPr>
                      <p:cNvPr id="5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6721" y="6007722"/>
                        <a:ext cx="2328862" cy="39528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Oval 51"/>
          <p:cNvSpPr/>
          <p:nvPr/>
        </p:nvSpPr>
        <p:spPr>
          <a:xfrm>
            <a:off x="1008452" y="1752829"/>
            <a:ext cx="1805760" cy="49231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690540" y="5260518"/>
            <a:ext cx="1805760" cy="49231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Curved Connector 53"/>
          <p:cNvCxnSpPr>
            <a:stCxn id="52" idx="6"/>
            <a:endCxn id="50" idx="1"/>
          </p:cNvCxnSpPr>
          <p:nvPr/>
        </p:nvCxnSpPr>
        <p:spPr>
          <a:xfrm>
            <a:off x="2814212" y="1998984"/>
            <a:ext cx="2412509" cy="4206382"/>
          </a:xfrm>
          <a:prstGeom prst="curvedConnector3">
            <a:avLst>
              <a:gd name="adj1" fmla="val 50000"/>
            </a:avLst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urved Connector 58"/>
          <p:cNvCxnSpPr>
            <a:stCxn id="53" idx="4"/>
            <a:endCxn id="50" idx="0"/>
          </p:cNvCxnSpPr>
          <p:nvPr/>
        </p:nvCxnSpPr>
        <p:spPr>
          <a:xfrm rot="5400000">
            <a:off x="6864839" y="5279141"/>
            <a:ext cx="254894" cy="1202268"/>
          </a:xfrm>
          <a:prstGeom prst="curvedConnector3">
            <a:avLst>
              <a:gd name="adj1" fmla="val 50000"/>
            </a:avLst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41081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5" grpId="0"/>
      <p:bldP spid="16" grpId="0"/>
      <p:bldP spid="18" grpId="0" animBg="1"/>
      <p:bldP spid="19" grpId="0" animBg="1"/>
      <p:bldP spid="20" grpId="0" animBg="1"/>
      <p:bldP spid="52" grpId="0" animBg="1"/>
      <p:bldP spid="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15136" y="1646789"/>
            <a:ext cx="301460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Support structure constraint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44741" y="3949549"/>
            <a:ext cx="220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Anisotropic strength</a:t>
            </a:r>
          </a:p>
        </p:txBody>
      </p:sp>
      <p:sp>
        <p:nvSpPr>
          <p:cNvPr id="2" name="Rectangle 1"/>
          <p:cNvSpPr/>
          <p:nvPr/>
        </p:nvSpPr>
        <p:spPr>
          <a:xfrm>
            <a:off x="1876266" y="2358725"/>
            <a:ext cx="5391468" cy="861774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A. M. Mirzendehdel and K. Suresh, </a:t>
            </a:r>
            <a:r>
              <a:rPr lang="en-US" sz="1600" i="1" dirty="0">
                <a:solidFill>
                  <a:schemeClr val="bg1"/>
                </a:solidFill>
                <a:latin typeface="+mj-lt"/>
              </a:rPr>
              <a:t>“Support structure constrained topology optimization for additive manufacturing”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1600" b="1" i="1" dirty="0">
                <a:solidFill>
                  <a:schemeClr val="bg1"/>
                </a:solidFill>
                <a:latin typeface="+mj-lt"/>
              </a:rPr>
              <a:t>Computer-Aided Design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, vol. 81, pp. 1–13, 2016.</a:t>
            </a:r>
            <a:endParaRPr lang="en-US" sz="160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82584" y="4495542"/>
            <a:ext cx="4778831" cy="830997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A. M. Mirzendehdel, B.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Rankouhi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, and K. Suresh, </a:t>
            </a:r>
            <a:r>
              <a:rPr lang="en-US" sz="1600" i="1" dirty="0">
                <a:solidFill>
                  <a:schemeClr val="bg1"/>
                </a:solidFill>
                <a:latin typeface="+mj-lt"/>
              </a:rPr>
              <a:t>“Strength-based topology optimization for anisotropic parts”,</a:t>
            </a:r>
            <a:r>
              <a:rPr lang="en-US" sz="1600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submitted to Additive Manufacturing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, 2016. </a:t>
            </a:r>
            <a:endParaRPr lang="en-US" sz="1600" dirty="0"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698706"/>
      </p:ext>
    </p:extLst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Reducing support in 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938614" y="4681071"/>
            <a:ext cx="14959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fabrication time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9029" y="4681071"/>
            <a:ext cx="13805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material usage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35269" y="2957012"/>
            <a:ext cx="390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Reducing Support in AM Parts</a:t>
            </a:r>
          </a:p>
        </p:txBody>
      </p:sp>
      <p:sp>
        <p:nvSpPr>
          <p:cNvPr id="2" name="Rectangle 1"/>
          <p:cNvSpPr/>
          <p:nvPr/>
        </p:nvSpPr>
        <p:spPr>
          <a:xfrm>
            <a:off x="6074685" y="4681071"/>
            <a:ext cx="13115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clean-up time</a:t>
            </a:r>
          </a:p>
        </p:txBody>
      </p:sp>
      <p:sp>
        <p:nvSpPr>
          <p:cNvPr id="6" name="Rectangle 5"/>
          <p:cNvSpPr/>
          <p:nvPr/>
        </p:nvSpPr>
        <p:spPr>
          <a:xfrm>
            <a:off x="4036397" y="3945112"/>
            <a:ext cx="12987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Reduction in: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0" t="5935" r="42325"/>
          <a:stretch/>
        </p:blipFill>
        <p:spPr>
          <a:xfrm>
            <a:off x="7196900" y="1104868"/>
            <a:ext cx="1267326" cy="1825389"/>
          </a:xfrm>
          <a:prstGeom prst="rect">
            <a:avLst/>
          </a:prstGeom>
        </p:spPr>
      </p:pic>
      <p:pic>
        <p:nvPicPr>
          <p:cNvPr id="18" name="Picture 17" descr="C:\Users\mirzendehdel\Google Drive\20160715_10245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19" y="1198174"/>
            <a:ext cx="3050258" cy="171558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Down Arrow 18"/>
          <p:cNvSpPr/>
          <p:nvPr/>
        </p:nvSpPr>
        <p:spPr>
          <a:xfrm>
            <a:off x="4344907" y="3359436"/>
            <a:ext cx="484632" cy="552678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Elbow Connector 7"/>
          <p:cNvCxnSpPr>
            <a:stCxn id="6" idx="2"/>
            <a:endCxn id="4" idx="0"/>
          </p:cNvCxnSpPr>
          <p:nvPr/>
        </p:nvCxnSpPr>
        <p:spPr>
          <a:xfrm rot="5400000">
            <a:off x="3471534" y="3425954"/>
            <a:ext cx="397405" cy="2112828"/>
          </a:xfrm>
          <a:prstGeom prst="bentConnector3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cxnSpLocks/>
            <a:stCxn id="6" idx="2"/>
            <a:endCxn id="2" idx="0"/>
          </p:cNvCxnSpPr>
          <p:nvPr/>
        </p:nvCxnSpPr>
        <p:spPr>
          <a:xfrm rot="16200000" flipH="1">
            <a:off x="5567129" y="3443186"/>
            <a:ext cx="397405" cy="2078363"/>
          </a:xfrm>
          <a:prstGeom prst="bentConnector3">
            <a:avLst>
              <a:gd name="adj1" fmla="val 50000"/>
            </a:avLst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6" idx="2"/>
            <a:endCxn id="3" idx="0"/>
          </p:cNvCxnSpPr>
          <p:nvPr/>
        </p:nvCxnSpPr>
        <p:spPr>
          <a:xfrm>
            <a:off x="4726650" y="4283666"/>
            <a:ext cx="0" cy="39740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723" y="1300847"/>
            <a:ext cx="3150870" cy="162941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697730" y="5282021"/>
            <a:ext cx="8263617" cy="92333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+mn-lt"/>
              </a:rPr>
              <a:t>“… there will probably be instances where it is </a:t>
            </a:r>
            <a:r>
              <a:rPr lang="en-US" b="1" i="1" dirty="0">
                <a:solidFill>
                  <a:schemeClr val="bg1"/>
                </a:solidFill>
                <a:latin typeface="+mn-lt"/>
              </a:rPr>
              <a:t>not</a:t>
            </a:r>
            <a:r>
              <a:rPr lang="en-US" i="1" dirty="0">
                <a:solidFill>
                  <a:schemeClr val="bg1"/>
                </a:solidFill>
                <a:latin typeface="+mn-lt"/>
              </a:rPr>
              <a:t> necessary for </a:t>
            </a:r>
            <a:r>
              <a:rPr lang="en-US" b="1" i="1" dirty="0">
                <a:solidFill>
                  <a:schemeClr val="bg1"/>
                </a:solidFill>
                <a:latin typeface="+mn-lt"/>
              </a:rPr>
              <a:t>all</a:t>
            </a:r>
            <a:r>
              <a:rPr lang="en-US" i="1" dirty="0">
                <a:solidFill>
                  <a:schemeClr val="bg1"/>
                </a:solidFill>
                <a:latin typeface="+mn-lt"/>
              </a:rPr>
              <a:t> support structure to be </a:t>
            </a:r>
            <a:r>
              <a:rPr lang="en-US" b="1" i="1" dirty="0">
                <a:solidFill>
                  <a:schemeClr val="bg1"/>
                </a:solidFill>
                <a:latin typeface="+mn-lt"/>
              </a:rPr>
              <a:t>eliminated</a:t>
            </a:r>
            <a:r>
              <a:rPr lang="en-US" i="1" dirty="0">
                <a:solidFill>
                  <a:schemeClr val="bg1"/>
                </a:solidFill>
                <a:latin typeface="+mn-lt"/>
              </a:rPr>
              <a:t> and so the user should be able to have some </a:t>
            </a:r>
            <a:r>
              <a:rPr lang="en-US" b="1" i="1" dirty="0">
                <a:solidFill>
                  <a:schemeClr val="bg1"/>
                </a:solidFill>
                <a:latin typeface="+mn-lt"/>
              </a:rPr>
              <a:t>control</a:t>
            </a:r>
            <a:r>
              <a:rPr lang="en-US" i="1" dirty="0">
                <a:solidFill>
                  <a:schemeClr val="bg1"/>
                </a:solidFill>
                <a:latin typeface="+mn-lt"/>
              </a:rPr>
              <a:t> over the strength of the penalty function.”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(Brackett et. al 2011 )</a:t>
            </a:r>
          </a:p>
        </p:txBody>
      </p:sp>
    </p:spTree>
    <p:extLst>
      <p:ext uri="{BB962C8B-B14F-4D97-AF65-F5344CB8AC3E}">
        <p14:creationId xmlns:p14="http://schemas.microsoft.com/office/powerpoint/2010/main" val="277248975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6" grpId="0"/>
      <p:bldP spid="19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851" y="3897786"/>
            <a:ext cx="4189851" cy="2356791"/>
          </a:xfrm>
          <a:prstGeom prst="rect">
            <a:avLst/>
          </a:prstGeom>
        </p:spPr>
      </p:pic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59086" y="1484999"/>
            <a:ext cx="3239116" cy="584775"/>
          </a:xfrm>
          <a:prstGeom prst="rect">
            <a:avLst/>
          </a:prstGeom>
          <a:solidFill>
            <a:schemeClr val="bg1"/>
          </a:solidFill>
          <a:ln w="12700">
            <a:solidFill>
              <a:srgbClr val="33CC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Support structure volume must be reduced during optimization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691606" y="1821471"/>
            <a:ext cx="3239116" cy="615553"/>
          </a:xfrm>
          <a:prstGeom prst="rect">
            <a:avLst/>
          </a:prstGeom>
          <a:solidFill>
            <a:schemeClr val="bg1"/>
          </a:solidFill>
          <a:ln w="12700">
            <a:solidFill>
              <a:srgbClr val="33CC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What is the </a:t>
            </a:r>
            <a:r>
              <a:rPr lang="en-US" sz="1600" b="1" dirty="0">
                <a:latin typeface="+mj-lt"/>
              </a:rPr>
              <a:t>impact</a:t>
            </a:r>
            <a:r>
              <a:rPr lang="en-US" sz="1600" dirty="0">
                <a:latin typeface="+mj-lt"/>
              </a:rPr>
              <a:t> on </a:t>
            </a:r>
            <a:r>
              <a:rPr lang="en-US" i="1" u="sng" dirty="0">
                <a:latin typeface="+mj-lt"/>
              </a:rPr>
              <a:t>Performance</a:t>
            </a:r>
            <a:r>
              <a:rPr lang="en-US" sz="1600" dirty="0">
                <a:latin typeface="+mj-lt"/>
              </a:rPr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96912" y="160810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but …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989405" y="2954011"/>
            <a:ext cx="5165190" cy="338554"/>
          </a:xfrm>
          <a:prstGeom prst="rect">
            <a:avLst/>
          </a:prstGeom>
          <a:solidFill>
            <a:schemeClr val="bg1"/>
          </a:solidFill>
          <a:ln w="12700">
            <a:solidFill>
              <a:srgbClr val="33CC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First</a:t>
            </a:r>
            <a:r>
              <a:rPr lang="en-US" sz="1600" dirty="0">
                <a:latin typeface="+mj-lt"/>
              </a:rPr>
              <a:t> optimize </a:t>
            </a:r>
            <a:r>
              <a:rPr lang="en-US" sz="1600" b="1" dirty="0">
                <a:latin typeface="+mj-lt"/>
              </a:rPr>
              <a:t>without</a:t>
            </a:r>
            <a:r>
              <a:rPr lang="en-US" sz="1600" dirty="0">
                <a:latin typeface="+mj-lt"/>
              </a:rPr>
              <a:t> support structure </a:t>
            </a:r>
            <a:r>
              <a:rPr lang="en-US" sz="1600" b="1" dirty="0">
                <a:latin typeface="+mj-lt"/>
              </a:rPr>
              <a:t>constraint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497079" y="3559232"/>
            <a:ext cx="2874797" cy="3385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Support Volume Evaluation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184883" y="3559236"/>
            <a:ext cx="2874797" cy="3385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Performance Evaluation</a:t>
            </a:r>
          </a:p>
        </p:txBody>
      </p:sp>
      <p:sp>
        <p:nvSpPr>
          <p:cNvPr id="32" name="Down Arrow 31"/>
          <p:cNvSpPr/>
          <p:nvPr/>
        </p:nvSpPr>
        <p:spPr>
          <a:xfrm>
            <a:off x="4230551" y="2201854"/>
            <a:ext cx="484632" cy="38303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Elbow Connector 32"/>
          <p:cNvCxnSpPr>
            <a:stCxn id="28" idx="2"/>
            <a:endCxn id="29" idx="0"/>
          </p:cNvCxnSpPr>
          <p:nvPr/>
        </p:nvCxnSpPr>
        <p:spPr>
          <a:xfrm rot="16200000" flipH="1">
            <a:off x="5619906" y="2244659"/>
            <a:ext cx="266667" cy="2362478"/>
          </a:xfrm>
          <a:prstGeom prst="bentConnector3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stCxn id="28" idx="2"/>
            <a:endCxn id="30" idx="0"/>
          </p:cNvCxnSpPr>
          <p:nvPr/>
        </p:nvCxnSpPr>
        <p:spPr>
          <a:xfrm rot="5400000">
            <a:off x="3463806" y="2451041"/>
            <a:ext cx="266671" cy="1949718"/>
          </a:xfrm>
          <a:prstGeom prst="bentConnector3">
            <a:avLst>
              <a:gd name="adj1" fmla="val 50000"/>
            </a:avLst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1" y="3897790"/>
            <a:ext cx="4189846" cy="235678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691606" y="1128842"/>
            <a:ext cx="3239116" cy="615553"/>
          </a:xfrm>
          <a:prstGeom prst="rect">
            <a:avLst/>
          </a:prstGeom>
          <a:solidFill>
            <a:schemeClr val="bg1"/>
          </a:solidFill>
          <a:ln w="12700">
            <a:solidFill>
              <a:srgbClr val="33CC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What is a </a:t>
            </a:r>
            <a:r>
              <a:rPr lang="en-US" sz="1600" b="1" dirty="0">
                <a:latin typeface="+mj-lt"/>
              </a:rPr>
              <a:t>reasonable</a:t>
            </a:r>
            <a:r>
              <a:rPr lang="en-US" sz="1600" dirty="0">
                <a:latin typeface="+mj-lt"/>
              </a:rPr>
              <a:t> constraint on </a:t>
            </a:r>
            <a:r>
              <a:rPr lang="en-US" i="1" u="sng" dirty="0">
                <a:latin typeface="+mj-lt"/>
              </a:rPr>
              <a:t>Support</a:t>
            </a:r>
            <a:r>
              <a:rPr lang="en-US" sz="1600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9389517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 animBg="1"/>
      <p:bldP spid="29" grpId="0" animBg="1"/>
      <p:bldP spid="30" grpId="0" animBg="1"/>
      <p:bldP spid="32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Lagrangian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9" name="Picture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6" y="3821270"/>
            <a:ext cx="2087475" cy="201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03" y="4072393"/>
            <a:ext cx="1523201" cy="152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364" y="3179426"/>
            <a:ext cx="1529975" cy="152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245" y="5202009"/>
            <a:ext cx="1529975" cy="152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015" y="4383523"/>
            <a:ext cx="1536291" cy="15362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Curved Connector 26"/>
          <p:cNvCxnSpPr>
            <a:stCxn id="21" idx="3"/>
            <a:endCxn id="22" idx="1"/>
          </p:cNvCxnSpPr>
          <p:nvPr/>
        </p:nvCxnSpPr>
        <p:spPr>
          <a:xfrm flipV="1">
            <a:off x="3726604" y="3944414"/>
            <a:ext cx="1508760" cy="889580"/>
          </a:xfrm>
          <a:prstGeom prst="curvedConnector3">
            <a:avLst>
              <a:gd name="adj1" fmla="val 473"/>
            </a:avLst>
          </a:prstGeom>
          <a:ln w="28575">
            <a:solidFill>
              <a:srgbClr val="CC99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77223" y="4085315"/>
            <a:ext cx="146599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Sensitivity field for </a:t>
            </a:r>
            <a:r>
              <a:rPr lang="en-US" sz="1400" b="1" dirty="0">
                <a:latin typeface="+mj-lt"/>
              </a:rPr>
              <a:t>Compliance</a:t>
            </a:r>
          </a:p>
        </p:txBody>
      </p:sp>
      <p:cxnSp>
        <p:nvCxnSpPr>
          <p:cNvPr id="36" name="Curved Connector 35"/>
          <p:cNvCxnSpPr>
            <a:stCxn id="21" idx="3"/>
            <a:endCxn id="23" idx="1"/>
          </p:cNvCxnSpPr>
          <p:nvPr/>
        </p:nvCxnSpPr>
        <p:spPr>
          <a:xfrm>
            <a:off x="3726604" y="4833994"/>
            <a:ext cx="1540641" cy="1133003"/>
          </a:xfrm>
          <a:prstGeom prst="curvedConnector3">
            <a:avLst>
              <a:gd name="adj1" fmla="val 859"/>
            </a:avLst>
          </a:prstGeom>
          <a:ln w="28575">
            <a:solidFill>
              <a:srgbClr val="CC99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325579" y="5590047"/>
            <a:ext cx="146599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Sensitivity field for </a:t>
            </a:r>
            <a:r>
              <a:rPr lang="en-US" sz="1400" b="1" dirty="0">
                <a:latin typeface="+mj-lt"/>
              </a:rPr>
              <a:t>Support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109887" y="3409864"/>
            <a:ext cx="146599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Combination</a:t>
            </a:r>
            <a:endParaRPr lang="en-US" sz="1400" b="1" dirty="0">
              <a:latin typeface="+mj-lt"/>
            </a:endParaRPr>
          </a:p>
        </p:txBody>
      </p:sp>
      <p:graphicFrame>
        <p:nvGraphicFramePr>
          <p:cNvPr id="164870" name="Object 164869"/>
          <p:cNvGraphicFramePr>
            <a:graphicFrameLocks noChangeAspect="1"/>
          </p:cNvGraphicFramePr>
          <p:nvPr>
            <p:extLst/>
          </p:nvPr>
        </p:nvGraphicFramePr>
        <p:xfrm>
          <a:off x="6066205" y="3533507"/>
          <a:ext cx="2413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9" imgW="241200" imgH="317160" progId="Equation.DSMT4">
                  <p:embed/>
                </p:oleObj>
              </mc:Choice>
              <mc:Fallback>
                <p:oleObj name="Equation" r:id="rId9" imgW="241200" imgH="317160" progId="Equation.DSMT4">
                  <p:embed/>
                  <p:pic>
                    <p:nvPicPr>
                      <p:cNvPr id="164870" name="Object 16486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66205" y="3533507"/>
                        <a:ext cx="241300" cy="317500"/>
                      </a:xfrm>
                      <a:prstGeom prst="rect">
                        <a:avLst/>
                      </a:prstGeom>
                      <a:ln w="127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/>
          </p:nvPr>
        </p:nvGraphicFramePr>
        <p:xfrm>
          <a:off x="6066205" y="5496793"/>
          <a:ext cx="2413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11" imgW="241200" imgH="317160" progId="Equation.DSMT4">
                  <p:embed/>
                </p:oleObj>
              </mc:Choice>
              <mc:Fallback>
                <p:oleObj name="Equation" r:id="rId11" imgW="241200" imgH="317160" progId="Equation.DSMT4">
                  <p:embed/>
                  <p:pic>
                    <p:nvPicPr>
                      <p:cNvPr id="45" name="Object 44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066205" y="5496793"/>
                        <a:ext cx="241300" cy="317500"/>
                      </a:xfrm>
                      <a:prstGeom prst="rect">
                        <a:avLst/>
                      </a:prstGeom>
                      <a:ln w="127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873" name="Oval 164872"/>
          <p:cNvSpPr/>
          <p:nvPr/>
        </p:nvSpPr>
        <p:spPr>
          <a:xfrm>
            <a:off x="5055461" y="4977310"/>
            <a:ext cx="2035313" cy="18741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2176624" y="2463407"/>
            <a:ext cx="2959653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+mj-lt"/>
              </a:rPr>
              <a:t>Where to remove material?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894938" y="2370011"/>
            <a:ext cx="317768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+mj-lt"/>
              </a:rPr>
              <a:t>Find sensitivity of the design to hypothetical infinitesimal change!</a:t>
            </a:r>
            <a:endParaRPr lang="en-US" sz="1600" b="1" i="1" dirty="0">
              <a:latin typeface="+mj-lt"/>
            </a:endParaRPr>
          </a:p>
        </p:txBody>
      </p:sp>
      <p:sp>
        <p:nvSpPr>
          <p:cNvPr id="164877" name="Rectangle 164876"/>
          <p:cNvSpPr/>
          <p:nvPr/>
        </p:nvSpPr>
        <p:spPr>
          <a:xfrm>
            <a:off x="2222379" y="2336470"/>
            <a:ext cx="6752780" cy="6397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4661007" y="1444035"/>
          <a:ext cx="3709988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13" imgW="3695400" imgH="444240" progId="Equation.DSMT4">
                  <p:embed/>
                </p:oleObj>
              </mc:Choice>
              <mc:Fallback>
                <p:oleObj name="Equation" r:id="rId13" imgW="3695400" imgH="44424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1007" y="1444035"/>
                        <a:ext cx="3709988" cy="458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0236677"/>
              </p:ext>
            </p:extLst>
          </p:nvPr>
        </p:nvGraphicFramePr>
        <p:xfrm>
          <a:off x="7021479" y="3833946"/>
          <a:ext cx="1804988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15" imgW="1790640" imgH="355320" progId="Equation.DSMT4">
                  <p:embed/>
                </p:oleObj>
              </mc:Choice>
              <mc:Fallback>
                <p:oleObj name="Equation" r:id="rId15" imgW="1790640" imgH="355320" progId="Equation.DSMT4">
                  <p:embed/>
                  <p:pic>
                    <p:nvPicPr>
                      <p:cNvPr id="3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1479" y="3833946"/>
                        <a:ext cx="1804988" cy="36036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Elbow Connector 4"/>
          <p:cNvCxnSpPr>
            <a:stCxn id="22" idx="3"/>
            <a:endCxn id="24" idx="1"/>
          </p:cNvCxnSpPr>
          <p:nvPr/>
        </p:nvCxnSpPr>
        <p:spPr>
          <a:xfrm>
            <a:off x="6765339" y="3944414"/>
            <a:ext cx="475676" cy="1207255"/>
          </a:xfrm>
          <a:prstGeom prst="bentConnector3">
            <a:avLst>
              <a:gd name="adj1" fmla="val 23129"/>
            </a:avLst>
          </a:prstGeom>
          <a:ln w="28575">
            <a:solidFill>
              <a:srgbClr val="CC99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23" idx="3"/>
            <a:endCxn id="24" idx="1"/>
          </p:cNvCxnSpPr>
          <p:nvPr/>
        </p:nvCxnSpPr>
        <p:spPr>
          <a:xfrm flipV="1">
            <a:off x="6797220" y="5151669"/>
            <a:ext cx="443795" cy="815328"/>
          </a:xfrm>
          <a:prstGeom prst="bentConnector3">
            <a:avLst>
              <a:gd name="adj1" fmla="val 19096"/>
            </a:avLst>
          </a:prstGeom>
          <a:ln w="28575">
            <a:solidFill>
              <a:srgbClr val="CC99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Down Arrow 24"/>
          <p:cNvSpPr/>
          <p:nvPr/>
        </p:nvSpPr>
        <p:spPr>
          <a:xfrm rot="16200000">
            <a:off x="5170300" y="2387105"/>
            <a:ext cx="484632" cy="552678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/>
          </p:nvPr>
        </p:nvGraphicFramePr>
        <p:xfrm>
          <a:off x="892147" y="1026282"/>
          <a:ext cx="2089150" cy="201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Equation" r:id="rId17" imgW="2108160" imgH="2070000" progId="Equation.DSMT4">
                  <p:embed/>
                </p:oleObj>
              </mc:Choice>
              <mc:Fallback>
                <p:oleObj name="Equation" r:id="rId17" imgW="2108160" imgH="2070000" progId="Equation.DSMT4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2147" y="1026282"/>
                        <a:ext cx="2089150" cy="2014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Down Arrow 28"/>
          <p:cNvSpPr/>
          <p:nvPr/>
        </p:nvSpPr>
        <p:spPr>
          <a:xfrm rot="16200000">
            <a:off x="3893495" y="1410012"/>
            <a:ext cx="484632" cy="552678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5372099" y="1345121"/>
            <a:ext cx="311727" cy="64453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Curved Connector 30"/>
          <p:cNvCxnSpPr>
            <a:stCxn id="2" idx="0"/>
            <a:endCxn id="32" idx="3"/>
          </p:cNvCxnSpPr>
          <p:nvPr/>
        </p:nvCxnSpPr>
        <p:spPr>
          <a:xfrm rot="16200000" flipV="1">
            <a:off x="5369227" y="1186384"/>
            <a:ext cx="70422" cy="247051"/>
          </a:xfrm>
          <a:prstGeom prst="curvedConnector2">
            <a:avLst/>
          </a:prstGeom>
          <a:ln w="28575">
            <a:solidFill>
              <a:srgbClr val="CC99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6941613"/>
              </p:ext>
            </p:extLst>
          </p:nvPr>
        </p:nvGraphicFramePr>
        <p:xfrm>
          <a:off x="4307775" y="1094518"/>
          <a:ext cx="973137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Equation" r:id="rId19" imgW="965160" imgH="355320" progId="Equation.DSMT4">
                  <p:embed/>
                </p:oleObj>
              </mc:Choice>
              <mc:Fallback>
                <p:oleObj name="Equation" r:id="rId19" imgW="965160" imgH="355320" progId="Equation.DSMT4">
                  <p:embed/>
                  <p:pic>
                    <p:nvPicPr>
                      <p:cNvPr id="32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7775" y="1094518"/>
                        <a:ext cx="973137" cy="36036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Oval 32"/>
          <p:cNvSpPr/>
          <p:nvPr/>
        </p:nvSpPr>
        <p:spPr>
          <a:xfrm>
            <a:off x="6015520" y="1374005"/>
            <a:ext cx="311727" cy="64453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Curved Connector 33"/>
          <p:cNvCxnSpPr>
            <a:stCxn id="33" idx="4"/>
            <a:endCxn id="164870" idx="0"/>
          </p:cNvCxnSpPr>
          <p:nvPr/>
        </p:nvCxnSpPr>
        <p:spPr>
          <a:xfrm rot="16200000" flipH="1">
            <a:off x="5421637" y="2768289"/>
            <a:ext cx="1514964" cy="15471"/>
          </a:xfrm>
          <a:prstGeom prst="curvedConnector3">
            <a:avLst>
              <a:gd name="adj1" fmla="val 50000"/>
            </a:avLst>
          </a:prstGeom>
          <a:ln w="28575">
            <a:solidFill>
              <a:srgbClr val="CC99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6752978" y="1321183"/>
            <a:ext cx="1618017" cy="64453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Curved Connector 36"/>
          <p:cNvCxnSpPr>
            <a:stCxn id="35" idx="4"/>
            <a:endCxn id="45" idx="0"/>
          </p:cNvCxnSpPr>
          <p:nvPr/>
        </p:nvCxnSpPr>
        <p:spPr>
          <a:xfrm rot="5400000">
            <a:off x="5108885" y="3043691"/>
            <a:ext cx="3531072" cy="1375132"/>
          </a:xfrm>
          <a:prstGeom prst="curvedConnector3">
            <a:avLst>
              <a:gd name="adj1" fmla="val 50000"/>
            </a:avLst>
          </a:prstGeom>
          <a:ln w="28575">
            <a:solidFill>
              <a:srgbClr val="CC99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29124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0" grpId="0" animBg="1"/>
      <p:bldP spid="43" grpId="0" animBg="1"/>
      <p:bldP spid="164873" grpId="0" animBg="1"/>
      <p:bldP spid="52" grpId="0" animBg="1"/>
      <p:bldP spid="53" grpId="0" animBg="1"/>
      <p:bldP spid="164877" grpId="0" animBg="1"/>
      <p:bldP spid="25" grpId="0" animBg="1"/>
      <p:bldP spid="2" grpId="0" animBg="1"/>
      <p:bldP spid="33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irzendehdel\Desktop\interior.tif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8" t="12035" r="23813" b="33531"/>
          <a:stretch/>
        </p:blipFill>
        <p:spPr bwMode="auto">
          <a:xfrm>
            <a:off x="227385" y="1851894"/>
            <a:ext cx="3629844" cy="23513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Support Sensitivity Analysis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24128" y="1139879"/>
            <a:ext cx="1521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+mj-lt"/>
              </a:rPr>
              <a:t>Interior</a:t>
            </a:r>
            <a:endParaRPr lang="en-US" sz="2400" b="1" dirty="0">
              <a:solidFill>
                <a:schemeClr val="bg1"/>
              </a:solidFill>
              <a:effectLst/>
              <a:latin typeface="+mj-lt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0391374"/>
              </p:ext>
            </p:extLst>
          </p:nvPr>
        </p:nvGraphicFramePr>
        <p:xfrm>
          <a:off x="1412054" y="5981489"/>
          <a:ext cx="1833563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5" imgW="1447560" imgH="228600" progId="Equation.DSMT4">
                  <p:embed/>
                </p:oleObj>
              </mc:Choice>
              <mc:Fallback>
                <p:oleObj name="Equation" r:id="rId5" imgW="1447560" imgH="22860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2054" y="5981489"/>
                        <a:ext cx="1833563" cy="2825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5140366" y="4718970"/>
            <a:ext cx="20844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Support depends on</a:t>
            </a:r>
            <a:endParaRPr lang="en-US" sz="160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501084" y="4994088"/>
            <a:ext cx="14212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Local Normal</a:t>
            </a:r>
            <a:endParaRPr lang="en-US" sz="160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501084" y="4403773"/>
            <a:ext cx="8404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Length</a:t>
            </a:r>
            <a:endParaRPr lang="en-US" sz="1600" dirty="0">
              <a:solidFill>
                <a:schemeClr val="bg1"/>
              </a:solidFill>
              <a:effectLst/>
              <a:latin typeface="+mj-lt"/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/>
          </p:nvPr>
        </p:nvGraphicFramePr>
        <p:xfrm>
          <a:off x="6187639" y="5349977"/>
          <a:ext cx="1874837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Equation" r:id="rId7" imgW="1396800" imgH="342720" progId="Equation.DSMT4">
                  <p:embed/>
                </p:oleObj>
              </mc:Choice>
              <mc:Fallback>
                <p:oleObj name="Equation" r:id="rId7" imgW="1396800" imgH="342720" progId="Equation.DSMT4">
                  <p:embed/>
                  <p:pic>
                    <p:nvPicPr>
                      <p:cNvPr id="32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7639" y="5349977"/>
                        <a:ext cx="1874837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5285" y="1971533"/>
            <a:ext cx="3491785" cy="1630453"/>
          </a:xfrm>
          <a:prstGeom prst="rect">
            <a:avLst/>
          </a:prstGeom>
        </p:spPr>
      </p:pic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6187639" y="5922958"/>
          <a:ext cx="19431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Equation" r:id="rId10" imgW="1447560" imgH="342720" progId="Equation.DSMT4">
                  <p:embed/>
                </p:oleObj>
              </mc:Choice>
              <mc:Fallback>
                <p:oleObj name="Equation" r:id="rId10" imgW="1447560" imgH="34272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7639" y="5922958"/>
                        <a:ext cx="1943100" cy="51276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/>
          <p:cNvSpPr/>
          <p:nvPr/>
        </p:nvSpPr>
        <p:spPr>
          <a:xfrm>
            <a:off x="6908517" y="2082479"/>
            <a:ext cx="16023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Overhang Point</a:t>
            </a:r>
            <a:endParaRPr lang="en-US" sz="1600" dirty="0">
              <a:solidFill>
                <a:schemeClr val="bg1"/>
              </a:solidFill>
              <a:effectLst/>
              <a:latin typeface="+mj-lt"/>
            </a:endParaRPr>
          </a:p>
        </p:txBody>
      </p:sp>
      <p:cxnSp>
        <p:nvCxnSpPr>
          <p:cNvPr id="37" name="Straight Arrow Connector 36"/>
          <p:cNvCxnSpPr>
            <a:cxnSpLocks/>
            <a:endCxn id="40" idx="0"/>
          </p:cNvCxnSpPr>
          <p:nvPr/>
        </p:nvCxnSpPr>
        <p:spPr>
          <a:xfrm flipH="1">
            <a:off x="7793215" y="3003912"/>
            <a:ext cx="167260" cy="70286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cxnSpLocks/>
            <a:endCxn id="36" idx="2"/>
          </p:cNvCxnSpPr>
          <p:nvPr/>
        </p:nvCxnSpPr>
        <p:spPr>
          <a:xfrm flipV="1">
            <a:off x="7424189" y="2421033"/>
            <a:ext cx="285490" cy="56505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079360" y="3706772"/>
            <a:ext cx="14277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Support Point</a:t>
            </a:r>
            <a:endParaRPr lang="en-US" sz="160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187639" y="1183479"/>
            <a:ext cx="2308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7030A0"/>
                </a:solidFill>
                <a:latin typeface="+mj-lt"/>
              </a:rPr>
              <a:t>Boundary</a:t>
            </a:r>
            <a:endParaRPr lang="en-US" sz="2400" b="1" dirty="0">
              <a:solidFill>
                <a:srgbClr val="7030A0"/>
              </a:solidFill>
              <a:effectLst/>
              <a:latin typeface="+mj-lt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7390338" y="2927690"/>
            <a:ext cx="78658" cy="786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921145" y="2984847"/>
            <a:ext cx="78658" cy="786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Curved Connector 43"/>
          <p:cNvCxnSpPr/>
          <p:nvPr/>
        </p:nvCxnSpPr>
        <p:spPr>
          <a:xfrm>
            <a:off x="1356229" y="2309928"/>
            <a:ext cx="844213" cy="111105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865" name="Rectangle 164864"/>
          <p:cNvSpPr/>
          <p:nvPr/>
        </p:nvSpPr>
        <p:spPr>
          <a:xfrm>
            <a:off x="2204212" y="2309927"/>
            <a:ext cx="15151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Threshold angle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94042" y="5210444"/>
          <a:ext cx="4178300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Equation" r:id="rId12" imgW="4178160" imgH="672840" progId="Equation.DSMT4">
                  <p:embed/>
                </p:oleObj>
              </mc:Choice>
              <mc:Fallback>
                <p:oleObj name="Equation" r:id="rId12" imgW="4178160" imgH="67284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042" y="5210444"/>
                        <a:ext cx="4178300" cy="67468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Elbow Connector 4"/>
          <p:cNvCxnSpPr>
            <a:cxnSpLocks/>
            <a:stCxn id="27" idx="3"/>
            <a:endCxn id="29" idx="1"/>
          </p:cNvCxnSpPr>
          <p:nvPr/>
        </p:nvCxnSpPr>
        <p:spPr>
          <a:xfrm flipV="1">
            <a:off x="6920877" y="4573050"/>
            <a:ext cx="580207" cy="342752"/>
          </a:xfrm>
          <a:prstGeom prst="bentConnector3">
            <a:avLst>
              <a:gd name="adj1" fmla="val 50000"/>
            </a:avLst>
          </a:prstGeom>
          <a:ln w="28575">
            <a:solidFill>
              <a:srgbClr val="CC99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cxnSpLocks/>
            <a:stCxn id="27" idx="3"/>
            <a:endCxn id="28" idx="1"/>
          </p:cNvCxnSpPr>
          <p:nvPr/>
        </p:nvCxnSpPr>
        <p:spPr>
          <a:xfrm>
            <a:off x="6920877" y="4915802"/>
            <a:ext cx="580207" cy="247563"/>
          </a:xfrm>
          <a:prstGeom prst="bentConnector3">
            <a:avLst/>
          </a:prstGeom>
          <a:ln w="28575">
            <a:solidFill>
              <a:srgbClr val="CC99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72000" y="994787"/>
            <a:ext cx="0" cy="586321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1048516" y="4427287"/>
          <a:ext cx="2560638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Equation" r:id="rId14" imgW="2527200" imgH="622080" progId="Equation.DSMT4">
                  <p:embed/>
                </p:oleObj>
              </mc:Choice>
              <mc:Fallback>
                <p:oleObj name="Equation" r:id="rId14" imgW="2527200" imgH="62208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8516" y="4427287"/>
                        <a:ext cx="2560638" cy="63023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956783" y="2911429"/>
          <a:ext cx="215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Equation" r:id="rId16" imgW="215640" imgH="317160" progId="Equation.DSMT4">
                  <p:embed/>
                </p:oleObj>
              </mc:Choice>
              <mc:Fallback>
                <p:oleObj name="Equation" r:id="rId16" imgW="215640" imgH="31716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956783" y="2911429"/>
                        <a:ext cx="215900" cy="31750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/>
          </p:nvPr>
        </p:nvGraphicFramePr>
        <p:xfrm>
          <a:off x="457200" y="1830191"/>
          <a:ext cx="2413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Equation" r:id="rId18" imgW="241200" imgH="317160" progId="Equation.DSMT4">
                  <p:embed/>
                </p:oleObj>
              </mc:Choice>
              <mc:Fallback>
                <p:oleObj name="Equation" r:id="rId18" imgW="241200" imgH="317160" progId="Equation.DSMT4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57200" y="1830191"/>
                        <a:ext cx="241300" cy="31750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Curved Connector 30"/>
          <p:cNvCxnSpPr>
            <a:endCxn id="30" idx="3"/>
          </p:cNvCxnSpPr>
          <p:nvPr/>
        </p:nvCxnSpPr>
        <p:spPr>
          <a:xfrm rot="16200000" flipV="1">
            <a:off x="675044" y="2012398"/>
            <a:ext cx="262815" cy="215901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urved Connector 38"/>
          <p:cNvCxnSpPr>
            <a:endCxn id="9" idx="2"/>
          </p:cNvCxnSpPr>
          <p:nvPr/>
        </p:nvCxnSpPr>
        <p:spPr>
          <a:xfrm flipV="1">
            <a:off x="3603711" y="3228929"/>
            <a:ext cx="461022" cy="407966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17383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6" grpId="0"/>
      <p:bldP spid="40" grpId="0"/>
      <p:bldP spid="41" grpId="0"/>
      <p:bldP spid="42" grpId="0" animBg="1"/>
      <p:bldP spid="43" grpId="0" animBg="1"/>
      <p:bldP spid="1648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Constrained vs. Unconstrained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0" name="Picture 9" descr="C:\Users\mirzendehdel\Google Drive\CAD paper\Figures3holeBracket\Figures3holeBracket\Slide3.TIF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" t="13469" r="66519" b="28084"/>
          <a:stretch/>
        </p:blipFill>
        <p:spPr bwMode="auto">
          <a:xfrm>
            <a:off x="600221" y="1745878"/>
            <a:ext cx="1576608" cy="17992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4" t="19727" r="14191" b="9524"/>
          <a:stretch/>
        </p:blipFill>
        <p:spPr>
          <a:xfrm>
            <a:off x="457200" y="3626492"/>
            <a:ext cx="2518664" cy="22398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53563" y="5866308"/>
            <a:ext cx="147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j-lt"/>
              </a:rPr>
              <a:t>Unconstrained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66903" y="1064395"/>
            <a:ext cx="2219852" cy="600112"/>
          </a:xfrm>
          <a:prstGeom prst="rect">
            <a:avLst/>
          </a:prstGeom>
          <a:noFill/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69021" y="1086304"/>
            <a:ext cx="2208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Volume fraction = 0.5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9856334"/>
              </p:ext>
            </p:extLst>
          </p:nvPr>
        </p:nvGraphicFramePr>
        <p:xfrm>
          <a:off x="1171679" y="1355529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6" imgW="876240" imgH="279360" progId="Equation.DSMT4">
                  <p:embed/>
                </p:oleObj>
              </mc:Choice>
              <mc:Fallback>
                <p:oleObj name="Equation" r:id="rId6" imgW="876240" imgH="27936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71679" y="1355529"/>
                        <a:ext cx="8763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0895682"/>
              </p:ext>
            </p:extLst>
          </p:nvPr>
        </p:nvGraphicFramePr>
        <p:xfrm>
          <a:off x="2386114" y="1363809"/>
          <a:ext cx="711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8" imgW="711000" imgH="279360" progId="Equation.DSMT4">
                  <p:embed/>
                </p:oleObj>
              </mc:Choice>
              <mc:Fallback>
                <p:oleObj name="Equation" r:id="rId8" imgW="711000" imgH="27936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86114" y="1363809"/>
                        <a:ext cx="7112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211111"/>
              </p:ext>
            </p:extLst>
          </p:nvPr>
        </p:nvGraphicFramePr>
        <p:xfrm>
          <a:off x="3372833" y="1064395"/>
          <a:ext cx="5435036" cy="2786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9" t="20102" r="31162" b="16996"/>
          <a:stretch/>
        </p:blipFill>
        <p:spPr>
          <a:xfrm>
            <a:off x="7628226" y="2097917"/>
            <a:ext cx="1093565" cy="10951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0" t="12473" r="23665" b="9647"/>
          <a:stretch/>
        </p:blipFill>
        <p:spPr>
          <a:xfrm>
            <a:off x="6468674" y="1924019"/>
            <a:ext cx="1047143" cy="102240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4" t="14986" r="25988" b="12159"/>
          <a:stretch/>
        </p:blipFill>
        <p:spPr>
          <a:xfrm>
            <a:off x="5508924" y="1580718"/>
            <a:ext cx="959750" cy="968096"/>
          </a:xfrm>
          <a:prstGeom prst="rect">
            <a:avLst/>
          </a:prstGeom>
        </p:spPr>
      </p:pic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469998"/>
              </p:ext>
            </p:extLst>
          </p:nvPr>
        </p:nvGraphicFramePr>
        <p:xfrm>
          <a:off x="3389324" y="3914893"/>
          <a:ext cx="5425631" cy="2549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3" t="14986" r="30637" b="18440"/>
          <a:stretch/>
        </p:blipFill>
        <p:spPr>
          <a:xfrm>
            <a:off x="4387174" y="1106374"/>
            <a:ext cx="943977" cy="97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6259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Graphic spid="13" grpId="0" uiExpand="1">
        <p:bldSub>
          <a:bldChart bld="series"/>
        </p:bldSub>
      </p:bldGraphic>
      <p:bldGraphic spid="27" grpId="0" uiExpand="1">
        <p:bldSub>
          <a:bldChart bld="series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Constrained vs. Unconstrained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511D7-4414-40F5-AD70-FB91F46BD4E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2" name="3HoleSuppor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19843" t="10056" r="20405" b="8597"/>
          <a:stretch/>
        </p:blipFill>
        <p:spPr>
          <a:xfrm>
            <a:off x="4788310" y="1106338"/>
            <a:ext cx="3249766" cy="331817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506536"/>
              </p:ext>
            </p:extLst>
          </p:nvPr>
        </p:nvGraphicFramePr>
        <p:xfrm>
          <a:off x="4788310" y="4954349"/>
          <a:ext cx="3619500" cy="1364107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9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6436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J/J</a:t>
                      </a:r>
                      <a:r>
                        <a:rPr lang="en-US" sz="1600" baseline="-250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S (cm</a:t>
                      </a:r>
                      <a:r>
                        <a:rPr lang="en-US" sz="1600" baseline="30000" dirty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55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Unconstrained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1.24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5.46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55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Constrained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1.58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2.21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557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27%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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60%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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" name="Picture 15" descr="C:\Users\mirzendehdel\Google Drive\CAD paper\Figures3holeBracket\Figures3holeBracket\Slide3.TIF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" t="13469" r="66519" b="28084"/>
          <a:stretch/>
        </p:blipFill>
        <p:spPr bwMode="auto">
          <a:xfrm>
            <a:off x="600221" y="1745878"/>
            <a:ext cx="1576608" cy="17992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4" t="19727" r="14191" b="9524"/>
          <a:stretch/>
        </p:blipFill>
        <p:spPr>
          <a:xfrm>
            <a:off x="457200" y="3626492"/>
            <a:ext cx="2518664" cy="223981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53563" y="5866308"/>
            <a:ext cx="147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j-lt"/>
              </a:rPr>
              <a:t>Unconstrained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66903" y="1064395"/>
            <a:ext cx="2219852" cy="600112"/>
          </a:xfrm>
          <a:prstGeom prst="rect">
            <a:avLst/>
          </a:prstGeom>
          <a:noFill/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069021" y="1086304"/>
            <a:ext cx="2208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Volume fraction = 0.5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0376465"/>
              </p:ext>
            </p:extLst>
          </p:nvPr>
        </p:nvGraphicFramePr>
        <p:xfrm>
          <a:off x="1171679" y="1355529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9" imgW="876240" imgH="279360" progId="Equation.DSMT4">
                  <p:embed/>
                </p:oleObj>
              </mc:Choice>
              <mc:Fallback>
                <p:oleObj name="Equation" r:id="rId9" imgW="876240" imgH="27936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71679" y="1355529"/>
                        <a:ext cx="8763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1898813"/>
              </p:ext>
            </p:extLst>
          </p:nvPr>
        </p:nvGraphicFramePr>
        <p:xfrm>
          <a:off x="2386114" y="1363809"/>
          <a:ext cx="711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Equation" r:id="rId11" imgW="711000" imgH="279360" progId="Equation.DSMT4">
                  <p:embed/>
                </p:oleObj>
              </mc:Choice>
              <mc:Fallback>
                <p:oleObj name="Equation" r:id="rId11" imgW="711000" imgH="27936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386114" y="1363809"/>
                        <a:ext cx="7112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057241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1_USCMM9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1_USCMM9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USCMM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SCMM9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SCMM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SCMM9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SCMM9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SCMM9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SCMM9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SCMM9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SCMM9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SCMM9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SCMM9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SCMM9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USCMM9</Template>
  <TotalTime>14106</TotalTime>
  <Words>793</Words>
  <Application>Microsoft Office PowerPoint</Application>
  <PresentationFormat>On-screen Show (4:3)</PresentationFormat>
  <Paragraphs>191</Paragraphs>
  <Slides>25</Slides>
  <Notes>24</Notes>
  <HiddenSlides>2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Symbol</vt:lpstr>
      <vt:lpstr>Times New Roman</vt:lpstr>
      <vt:lpstr>Wingdings</vt:lpstr>
      <vt:lpstr>1_USCMM9</vt:lpstr>
      <vt:lpstr>Equation</vt:lpstr>
      <vt:lpstr>  Tutorial 1 Learning Topology Optimization Through Examples and Case Studies    </vt:lpstr>
      <vt:lpstr>PowerPoint Presentation</vt:lpstr>
      <vt:lpstr>Outline</vt:lpstr>
      <vt:lpstr>Reducing support in TO</vt:lpstr>
      <vt:lpstr>Proposed</vt:lpstr>
      <vt:lpstr>Lagrangian </vt:lpstr>
      <vt:lpstr>Support Sensitivity Analysis </vt:lpstr>
      <vt:lpstr>Constrained vs. Unconstrained </vt:lpstr>
      <vt:lpstr>Constrained vs. Unconstrained </vt:lpstr>
      <vt:lpstr>Performance Tradeoff </vt:lpstr>
      <vt:lpstr>Outline</vt:lpstr>
      <vt:lpstr>Introduction</vt:lpstr>
      <vt:lpstr>Anisotropic Failure Criteria</vt:lpstr>
      <vt:lpstr>Anisotropic Failure Criteria</vt:lpstr>
      <vt:lpstr>Anisotropic Strength Ratio </vt:lpstr>
      <vt:lpstr>Formulation</vt:lpstr>
      <vt:lpstr>Anisotropic Strength Sensitivity Analysis</vt:lpstr>
      <vt:lpstr>Experiments</vt:lpstr>
      <vt:lpstr>Stiffness vs. Strength – Numerical solution</vt:lpstr>
      <vt:lpstr>Stiffness vs. Strength – Experiments</vt:lpstr>
      <vt:lpstr>VonMises vs. Tsai-Wu – Numerical solution</vt:lpstr>
      <vt:lpstr>VonMises vs. Tsai-Wu – Experiments</vt:lpstr>
      <vt:lpstr>Conclusion</vt:lpstr>
      <vt:lpstr>Optimization method </vt:lpstr>
      <vt:lpstr>Sensitivity Analysis</vt:lpstr>
    </vt:vector>
  </TitlesOfParts>
  <Company>Computer - Aided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PAPER</dc:title>
  <dc:creator>Computer - Aided Engineering</dc:creator>
  <cp:lastModifiedBy>SUBODH SUBEDI</cp:lastModifiedBy>
  <cp:revision>3189</cp:revision>
  <cp:lastPrinted>2015-10-05T14:36:18Z</cp:lastPrinted>
  <dcterms:created xsi:type="dcterms:W3CDTF">2007-07-12T22:43:05Z</dcterms:created>
  <dcterms:modified xsi:type="dcterms:W3CDTF">2019-08-15T16:18:19Z</dcterms:modified>
</cp:coreProperties>
</file>